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6" r:id="rId2"/>
    <p:sldId id="308" r:id="rId3"/>
    <p:sldId id="309" r:id="rId4"/>
    <p:sldId id="320" r:id="rId5"/>
    <p:sldId id="310" r:id="rId6"/>
    <p:sldId id="312" r:id="rId7"/>
    <p:sldId id="314" r:id="rId8"/>
    <p:sldId id="313" r:id="rId9"/>
    <p:sldId id="311" r:id="rId10"/>
    <p:sldId id="315" r:id="rId11"/>
    <p:sldId id="316" r:id="rId12"/>
    <p:sldId id="317" r:id="rId13"/>
    <p:sldId id="318" r:id="rId14"/>
    <p:sldId id="319" r:id="rId15"/>
    <p:sldId id="321" r:id="rId16"/>
    <p:sldId id="322" r:id="rId17"/>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2">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na" initials="C" lastIdx="1" clrIdx="0">
    <p:extLst>
      <p:ext uri="{19B8F6BF-5375-455C-9EA6-DF929625EA0E}">
        <p15:presenceInfo xmlns:p15="http://schemas.microsoft.com/office/powerpoint/2012/main" userId="Chi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55475"/>
    <a:srgbClr val="D187CD"/>
    <a:srgbClr val="A17BD3"/>
    <a:srgbClr val="6998D6"/>
    <a:srgbClr val="62BED7"/>
    <a:srgbClr val="54DBA6"/>
    <a:srgbClr val="2F452F"/>
    <a:srgbClr val="99FF99"/>
    <a:srgbClr val="99CC00"/>
    <a:srgbClr val="F1D7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38" autoAdjust="0"/>
    <p:restoredTop sz="83692" autoAdjust="0"/>
  </p:normalViewPr>
  <p:slideViewPr>
    <p:cSldViewPr showGuides="1">
      <p:cViewPr varScale="1">
        <p:scale>
          <a:sx n="87" d="100"/>
          <a:sy n="87" d="100"/>
        </p:scale>
        <p:origin x="1087" y="71"/>
      </p:cViewPr>
      <p:guideLst>
        <p:guide orient="horz" pos="1632"/>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1" d="100"/>
          <a:sy n="61" d="100"/>
        </p:scale>
        <p:origin x="2994" y="71"/>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E65D67-C74A-4A78-8085-A4DA1347D725}" type="datetimeFigureOut">
              <a:rPr lang="zh-CN" altLang="en-US" smtClean="0"/>
              <a:t>2020/4/20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28C953-F3FB-4723-B718-1D45101EFD11}" type="slidenum">
              <a:rPr lang="zh-CN" altLang="en-US" smtClean="0"/>
              <a:t>‹#›</a:t>
            </a:fld>
            <a:endParaRPr lang="zh-CN" altLang="en-US"/>
          </a:p>
        </p:txBody>
      </p:sp>
    </p:spTree>
    <p:extLst>
      <p:ext uri="{BB962C8B-B14F-4D97-AF65-F5344CB8AC3E}">
        <p14:creationId xmlns:p14="http://schemas.microsoft.com/office/powerpoint/2010/main" val="38681925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7074A6-418B-43F0-B3D5-B35FA0541070}" type="datetimeFigureOut">
              <a:rPr lang="zh-CN" altLang="en-US" smtClean="0"/>
              <a:t>2020/4/20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01C00D-7958-462C-B1E3-8295696698A5}" type="slidenum">
              <a:rPr lang="zh-CN" altLang="en-US" smtClean="0"/>
              <a:t>‹#›</a:t>
            </a:fld>
            <a:endParaRPr lang="zh-CN" altLang="en-US"/>
          </a:p>
        </p:txBody>
      </p:sp>
    </p:spTree>
    <p:extLst>
      <p:ext uri="{BB962C8B-B14F-4D97-AF65-F5344CB8AC3E}">
        <p14:creationId xmlns:p14="http://schemas.microsoft.com/office/powerpoint/2010/main" val="1016484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01C00D-7958-462C-B1E3-8295696698A5}" type="slidenum">
              <a:rPr lang="zh-CN" altLang="en-US" smtClean="0"/>
              <a:t>2</a:t>
            </a:fld>
            <a:endParaRPr lang="zh-CN" altLang="en-US"/>
          </a:p>
        </p:txBody>
      </p:sp>
    </p:spTree>
    <p:extLst>
      <p:ext uri="{BB962C8B-B14F-4D97-AF65-F5344CB8AC3E}">
        <p14:creationId xmlns:p14="http://schemas.microsoft.com/office/powerpoint/2010/main" val="1197186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沿岸海域表层水温快速上升，使得沃克环流减弱和东移。</a:t>
            </a:r>
            <a:endParaRPr lang="zh-CN" altLang="en-US" dirty="0"/>
          </a:p>
        </p:txBody>
      </p:sp>
      <p:sp>
        <p:nvSpPr>
          <p:cNvPr id="4" name="灯片编号占位符 3"/>
          <p:cNvSpPr>
            <a:spLocks noGrp="1"/>
          </p:cNvSpPr>
          <p:nvPr>
            <p:ph type="sldNum" sz="quarter" idx="5"/>
          </p:nvPr>
        </p:nvSpPr>
        <p:spPr/>
        <p:txBody>
          <a:bodyPr/>
          <a:lstStyle/>
          <a:p>
            <a:fld id="{7601C00D-7958-462C-B1E3-8295696698A5}" type="slidenum">
              <a:rPr lang="zh-CN" altLang="en-US" smtClean="0"/>
              <a:t>11</a:t>
            </a:fld>
            <a:endParaRPr lang="zh-CN" altLang="en-US"/>
          </a:p>
        </p:txBody>
      </p:sp>
    </p:spTree>
    <p:extLst>
      <p:ext uri="{BB962C8B-B14F-4D97-AF65-F5344CB8AC3E}">
        <p14:creationId xmlns:p14="http://schemas.microsoft.com/office/powerpoint/2010/main" val="3249649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暖化后的气候由于大气热容量下降，自身调温能力下降</a:t>
            </a:r>
            <a:endParaRPr lang="zh-CN" altLang="en-US" dirty="0"/>
          </a:p>
        </p:txBody>
      </p:sp>
      <p:sp>
        <p:nvSpPr>
          <p:cNvPr id="4" name="灯片编号占位符 3"/>
          <p:cNvSpPr>
            <a:spLocks noGrp="1"/>
          </p:cNvSpPr>
          <p:nvPr>
            <p:ph type="sldNum" sz="quarter" idx="5"/>
          </p:nvPr>
        </p:nvSpPr>
        <p:spPr/>
        <p:txBody>
          <a:bodyPr/>
          <a:lstStyle/>
          <a:p>
            <a:fld id="{7601C00D-7958-462C-B1E3-8295696698A5}" type="slidenum">
              <a:rPr lang="zh-CN" altLang="en-US" smtClean="0"/>
              <a:t>13</a:t>
            </a:fld>
            <a:endParaRPr lang="zh-CN" altLang="en-US"/>
          </a:p>
        </p:txBody>
      </p:sp>
    </p:spTree>
    <p:extLst>
      <p:ext uri="{BB962C8B-B14F-4D97-AF65-F5344CB8AC3E}">
        <p14:creationId xmlns:p14="http://schemas.microsoft.com/office/powerpoint/2010/main" val="839285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由于南半球厄尔尼诺发生地气流逆向运动及其海温上升产生气压虹吸效应（北半球赤道上升气流拉向南半球一侧），</a:t>
            </a:r>
            <a:r>
              <a:rPr lang="zh-CN" altLang="en-US" sz="1200" dirty="0">
                <a:solidFill>
                  <a:schemeClr val="bg1"/>
                </a:solidFill>
              </a:rPr>
              <a:t>雨带南移，东南方暴雨洪涝，西北方干旱缺雨</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而南方海洋湿润气流向北推力减弱，又势必助推北方缺乏暖气流阻挡下的冷气流春夏南下，</a:t>
            </a:r>
            <a:r>
              <a:rPr lang="zh-CN" altLang="en-US" sz="1200" dirty="0">
                <a:solidFill>
                  <a:schemeClr val="bg1"/>
                </a:solidFill>
              </a:rPr>
              <a:t>北方春夏干旱少雨，甚至东北出现夏季低温现象</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601C00D-7958-462C-B1E3-8295696698A5}" type="slidenum">
              <a:rPr lang="zh-CN" altLang="en-US" smtClean="0"/>
              <a:t>14</a:t>
            </a:fld>
            <a:endParaRPr lang="zh-CN" altLang="en-US"/>
          </a:p>
        </p:txBody>
      </p:sp>
    </p:spTree>
    <p:extLst>
      <p:ext uri="{BB962C8B-B14F-4D97-AF65-F5344CB8AC3E}">
        <p14:creationId xmlns:p14="http://schemas.microsoft.com/office/powerpoint/2010/main" val="3423662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p>
        </p:txBody>
      </p:sp>
      <p:sp>
        <p:nvSpPr>
          <p:cNvPr id="4" name="灯片编号占位符 3"/>
          <p:cNvSpPr>
            <a:spLocks noGrp="1"/>
          </p:cNvSpPr>
          <p:nvPr>
            <p:ph type="sldNum" sz="quarter" idx="5"/>
          </p:nvPr>
        </p:nvSpPr>
        <p:spPr/>
        <p:txBody>
          <a:bodyPr/>
          <a:lstStyle/>
          <a:p>
            <a:fld id="{7601C00D-7958-462C-B1E3-8295696698A5}" type="slidenum">
              <a:rPr lang="zh-CN" altLang="en-US" smtClean="0"/>
              <a:t>15</a:t>
            </a:fld>
            <a:endParaRPr lang="zh-CN" altLang="en-US"/>
          </a:p>
        </p:txBody>
      </p:sp>
    </p:spTree>
    <p:extLst>
      <p:ext uri="{BB962C8B-B14F-4D97-AF65-F5344CB8AC3E}">
        <p14:creationId xmlns:p14="http://schemas.microsoft.com/office/powerpoint/2010/main" val="1782293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01C00D-7958-462C-B1E3-8295696698A5}" type="slidenum">
              <a:rPr lang="zh-CN" altLang="en-US" smtClean="0"/>
              <a:t>16</a:t>
            </a:fld>
            <a:endParaRPr lang="zh-CN" altLang="en-US"/>
          </a:p>
        </p:txBody>
      </p:sp>
    </p:spTree>
    <p:extLst>
      <p:ext uri="{BB962C8B-B14F-4D97-AF65-F5344CB8AC3E}">
        <p14:creationId xmlns:p14="http://schemas.microsoft.com/office/powerpoint/2010/main" val="1020421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solidFill>
                <a:latin typeface="-apple-system"/>
              </a:rPr>
              <a:t>二百年前，在遥远的</a:t>
            </a:r>
            <a:r>
              <a:rPr lang="zh-CN" altLang="en-US" dirty="0">
                <a:solidFill>
                  <a:srgbClr val="FF0000"/>
                </a:solidFill>
                <a:latin typeface="-apple-system"/>
              </a:rPr>
              <a:t>南美洲，秘鲁、厄瓜多尔</a:t>
            </a:r>
            <a:r>
              <a:rPr lang="zh-CN" altLang="en-US" dirty="0">
                <a:solidFill>
                  <a:schemeClr val="bg1"/>
                </a:solidFill>
                <a:latin typeface="-apple-system"/>
              </a:rPr>
              <a:t>等国的渔民发现，每隔几年附近的鱼类就会大量的离奇死亡。</a:t>
            </a:r>
            <a:endParaRPr lang="en-US" altLang="zh-CN" dirty="0">
              <a:solidFill>
                <a:schemeClr val="bg1"/>
              </a:solidFill>
              <a:latin typeface="-apple-system"/>
            </a:endParaRPr>
          </a:p>
          <a:p>
            <a:r>
              <a:rPr lang="zh-CN" altLang="en-US" sz="1200" b="0" i="0" kern="1200" dirty="0">
                <a:solidFill>
                  <a:schemeClr val="tx1"/>
                </a:solidFill>
                <a:effectLst/>
                <a:latin typeface="+mn-lt"/>
                <a:ea typeface="+mn-ea"/>
                <a:cs typeface="+mn-cs"/>
              </a:rPr>
              <a:t>由于这些南美洲的渔民们遇到几次这个事件的时候，恰好都在过圣诞节</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所以给这种现象起名为“圣婴”，代表耶稣的意思，“</a:t>
            </a:r>
            <a:r>
              <a:rPr lang="en-US" altLang="zh-CN" sz="1200" b="0" i="0" kern="1200" dirty="0">
                <a:solidFill>
                  <a:schemeClr val="tx1"/>
                </a:solidFill>
                <a:effectLst/>
                <a:latin typeface="+mn-lt"/>
                <a:ea typeface="+mn-ea"/>
                <a:cs typeface="+mn-cs"/>
              </a:rPr>
              <a:t>EL Nino”</a:t>
            </a:r>
            <a:r>
              <a:rPr lang="zh-CN" altLang="en-US" sz="1200" b="0" i="0" kern="1200" dirty="0">
                <a:solidFill>
                  <a:schemeClr val="tx1"/>
                </a:solidFill>
                <a:effectLst/>
                <a:latin typeface="+mn-lt"/>
                <a:ea typeface="+mn-ea"/>
                <a:cs typeface="+mn-cs"/>
              </a:rPr>
              <a:t>这个西班牙语单词，音译过来就是“厄尔尼诺”，这就是“厄尔尼诺现象”这个名称的由来。</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601C00D-7958-462C-B1E3-8295696698A5}" type="slidenum">
              <a:rPr lang="zh-CN" altLang="en-US" smtClean="0"/>
              <a:t>3</a:t>
            </a:fld>
            <a:endParaRPr lang="zh-CN" altLang="en-US"/>
          </a:p>
        </p:txBody>
      </p:sp>
    </p:spTree>
    <p:extLst>
      <p:ext uri="{BB962C8B-B14F-4D97-AF65-F5344CB8AC3E}">
        <p14:creationId xmlns:p14="http://schemas.microsoft.com/office/powerpoint/2010/main" val="262860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科学研究发现，在太平洋东部的赤道附近海域，其表层海水温度每隔几年会异常偏高，正是这异常升温的海水阻止了冷海水上泛带来了营养物质，导致了冷水鱼类的死亡。</a:t>
            </a:r>
            <a:endParaRPr lang="en-US" altLang="zh-CN" dirty="0"/>
          </a:p>
          <a:p>
            <a:r>
              <a:rPr lang="zh-CN" altLang="en-US" dirty="0"/>
              <a:t>更神奇的是，每当此时，太平洋西部也会出现异于寻常的天气现象。</a:t>
            </a:r>
          </a:p>
        </p:txBody>
      </p:sp>
      <p:sp>
        <p:nvSpPr>
          <p:cNvPr id="4" name="灯片编号占位符 3"/>
          <p:cNvSpPr>
            <a:spLocks noGrp="1"/>
          </p:cNvSpPr>
          <p:nvPr>
            <p:ph type="sldNum" sz="quarter" idx="5"/>
          </p:nvPr>
        </p:nvSpPr>
        <p:spPr/>
        <p:txBody>
          <a:bodyPr/>
          <a:lstStyle/>
          <a:p>
            <a:fld id="{7601C00D-7958-462C-B1E3-8295696698A5}" type="slidenum">
              <a:rPr lang="zh-CN" altLang="en-US" smtClean="0"/>
              <a:t>4</a:t>
            </a:fld>
            <a:endParaRPr lang="zh-CN" altLang="en-US"/>
          </a:p>
        </p:txBody>
      </p:sp>
    </p:spTree>
    <p:extLst>
      <p:ext uri="{BB962C8B-B14F-4D97-AF65-F5344CB8AC3E}">
        <p14:creationId xmlns:p14="http://schemas.microsoft.com/office/powerpoint/2010/main" val="77671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如此大尺度的联系，必然是区域间物质和能量的交换引起的，驱动大尺度物质能量交换的因素有什么呢？海水运动？大气运动？板块运动？生物作用？</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要了解异常，我们得先知道这个海域正常情况下是什么样子，它是位于一个什么样的系统之中。</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601C00D-7958-462C-B1E3-8295696698A5}" type="slidenum">
              <a:rPr lang="zh-CN" altLang="en-US" smtClean="0"/>
              <a:t>5</a:t>
            </a:fld>
            <a:endParaRPr lang="zh-CN" altLang="en-US"/>
          </a:p>
        </p:txBody>
      </p:sp>
    </p:spTree>
    <p:extLst>
      <p:ext uri="{BB962C8B-B14F-4D97-AF65-F5344CB8AC3E}">
        <p14:creationId xmlns:p14="http://schemas.microsoft.com/office/powerpoint/2010/main" val="281172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回顾之前学过的气压带风带知识，可以发现，赤道附近受到东北、东南信风的影响；</a:t>
            </a:r>
          </a:p>
        </p:txBody>
      </p:sp>
      <p:sp>
        <p:nvSpPr>
          <p:cNvPr id="4" name="灯片编号占位符 3"/>
          <p:cNvSpPr>
            <a:spLocks noGrp="1"/>
          </p:cNvSpPr>
          <p:nvPr>
            <p:ph type="sldNum" sz="quarter" idx="5"/>
          </p:nvPr>
        </p:nvSpPr>
        <p:spPr/>
        <p:txBody>
          <a:bodyPr/>
          <a:lstStyle/>
          <a:p>
            <a:fld id="{7601C00D-7958-462C-B1E3-8295696698A5}" type="slidenum">
              <a:rPr lang="zh-CN" altLang="en-US" smtClean="0"/>
              <a:t>6</a:t>
            </a:fld>
            <a:endParaRPr lang="zh-CN" altLang="en-US"/>
          </a:p>
        </p:txBody>
      </p:sp>
    </p:spTree>
    <p:extLst>
      <p:ext uri="{BB962C8B-B14F-4D97-AF65-F5344CB8AC3E}">
        <p14:creationId xmlns:p14="http://schemas.microsoft.com/office/powerpoint/2010/main" val="1513413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01C00D-7958-462C-B1E3-8295696698A5}" type="slidenum">
              <a:rPr lang="zh-CN" altLang="en-US" smtClean="0"/>
              <a:t>7</a:t>
            </a:fld>
            <a:endParaRPr lang="zh-CN" altLang="en-US"/>
          </a:p>
        </p:txBody>
      </p:sp>
    </p:spTree>
    <p:extLst>
      <p:ext uri="{BB962C8B-B14F-4D97-AF65-F5344CB8AC3E}">
        <p14:creationId xmlns:p14="http://schemas.microsoft.com/office/powerpoint/2010/main" val="956036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chemeClr val="bg1"/>
                </a:solidFill>
              </a:rPr>
              <a:t> </a:t>
            </a:r>
            <a:r>
              <a:rPr lang="zh-CN" altLang="en-US" dirty="0">
                <a:solidFill>
                  <a:schemeClr val="bg1"/>
                </a:solidFill>
              </a:rPr>
              <a:t>在赤道东太平洋地区，由于秘鲁寒流带来了冷海水，以及表面东风所引起的厄瓜多尔和秘鲁沿岸的海水上翻，形成了一条从南美西岸沿赤道向西延申的冷水舌。同时，赤道太平洋表面常年盛行东风，将太平洋表层暖海水吹响西太平洋，使得西太平洋成为一个暖池。赤道太平洋西部和东部海水之间由此出现很大的温度差异。西太平洋是太平洋降水最为丰富的地区，对流活动极为旺盛。通过海洋对大气的加热作用，就使暖空气在西太平洋一带上升到高层之后，一部分向东流动到达中、东太平洋冷水区上空下沉，在低层转而向西流动，增强了赤道太平洋大气低层的东风气流，形成了一个纬向的热力环流</a:t>
            </a:r>
            <a:r>
              <a:rPr lang="en-US" altLang="zh-CN" dirty="0">
                <a:solidFill>
                  <a:schemeClr val="bg1"/>
                </a:solidFill>
              </a:rPr>
              <a:t>——</a:t>
            </a:r>
            <a:r>
              <a:rPr lang="zh-CN" altLang="en-US" dirty="0">
                <a:solidFill>
                  <a:schemeClr val="bg1"/>
                </a:solidFill>
              </a:rPr>
              <a:t>沃克环流</a:t>
            </a:r>
            <a:endParaRPr lang="zh-CN" altLang="en-US" dirty="0"/>
          </a:p>
        </p:txBody>
      </p:sp>
      <p:sp>
        <p:nvSpPr>
          <p:cNvPr id="4" name="灯片编号占位符 3"/>
          <p:cNvSpPr>
            <a:spLocks noGrp="1"/>
          </p:cNvSpPr>
          <p:nvPr>
            <p:ph type="sldNum" sz="quarter" idx="5"/>
          </p:nvPr>
        </p:nvSpPr>
        <p:spPr/>
        <p:txBody>
          <a:bodyPr/>
          <a:lstStyle/>
          <a:p>
            <a:fld id="{7601C00D-7958-462C-B1E3-8295696698A5}" type="slidenum">
              <a:rPr lang="zh-CN" altLang="en-US" smtClean="0"/>
              <a:t>8</a:t>
            </a:fld>
            <a:endParaRPr lang="zh-CN" altLang="en-US"/>
          </a:p>
        </p:txBody>
      </p:sp>
    </p:spTree>
    <p:extLst>
      <p:ext uri="{BB962C8B-B14F-4D97-AF65-F5344CB8AC3E}">
        <p14:creationId xmlns:p14="http://schemas.microsoft.com/office/powerpoint/2010/main" val="1117611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01C00D-7958-462C-B1E3-8295696698A5}" type="slidenum">
              <a:rPr lang="zh-CN" altLang="en-US" smtClean="0"/>
              <a:t>9</a:t>
            </a:fld>
            <a:endParaRPr lang="zh-CN" altLang="en-US"/>
          </a:p>
        </p:txBody>
      </p:sp>
    </p:spTree>
    <p:extLst>
      <p:ext uri="{BB962C8B-B14F-4D97-AF65-F5344CB8AC3E}">
        <p14:creationId xmlns:p14="http://schemas.microsoft.com/office/powerpoint/2010/main" val="3202547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当厄尔尼诺现象发生的时候，南半球东南信风减弱（南半球西风带强盛），加上南半球赤道低纬附近海陆分布特征，导致气流的逆向流动，</a:t>
            </a:r>
            <a:r>
              <a:rPr lang="zh-CN" altLang="en-US" sz="1200" b="0" i="0" kern="1200" dirty="0">
                <a:solidFill>
                  <a:schemeClr val="tx1"/>
                </a:solidFill>
                <a:effectLst/>
                <a:latin typeface="+mn-lt"/>
                <a:ea typeface="+mn-ea"/>
                <a:cs typeface="+mn-cs"/>
              </a:rPr>
              <a:t>西太平洋表层暖流往东流动的堆积使得中东部、沿岸海域表层水温快速上升；</a:t>
            </a:r>
            <a:endParaRPr lang="zh-CN" altLang="en-US" dirty="0"/>
          </a:p>
        </p:txBody>
      </p:sp>
      <p:sp>
        <p:nvSpPr>
          <p:cNvPr id="4" name="灯片编号占位符 3"/>
          <p:cNvSpPr>
            <a:spLocks noGrp="1"/>
          </p:cNvSpPr>
          <p:nvPr>
            <p:ph type="sldNum" sz="quarter" idx="5"/>
          </p:nvPr>
        </p:nvSpPr>
        <p:spPr/>
        <p:txBody>
          <a:bodyPr/>
          <a:lstStyle/>
          <a:p>
            <a:fld id="{7601C00D-7958-462C-B1E3-8295696698A5}" type="slidenum">
              <a:rPr lang="zh-CN" altLang="en-US" smtClean="0"/>
              <a:t>10</a:t>
            </a:fld>
            <a:endParaRPr lang="zh-CN" altLang="en-US"/>
          </a:p>
        </p:txBody>
      </p:sp>
    </p:spTree>
    <p:extLst>
      <p:ext uri="{BB962C8B-B14F-4D97-AF65-F5344CB8AC3E}">
        <p14:creationId xmlns:p14="http://schemas.microsoft.com/office/powerpoint/2010/main" val="20029338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34B4A8F-61A0-48D2-956E-14FBF6EE2463}" type="datetimeFigureOut">
              <a:rPr lang="zh-CN" altLang="en-US" smtClean="0"/>
              <a:t>2020/4/20</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FD5EF22C-2CA1-435A-938A-9D12BB78637F}"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世界地图">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0872D97-21D2-4285-950E-80E7E6D0D17C}"/>
              </a:ext>
            </a:extLst>
          </p:cNvPr>
          <p:cNvPicPr>
            <a:picLocks noChangeAspect="1"/>
          </p:cNvPicPr>
          <p:nvPr userDrawn="1"/>
        </p:nvPicPr>
        <p:blipFill>
          <a:blip r:embed="rId3">
            <a:grayscl/>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1978" y="-8237"/>
            <a:ext cx="9114094" cy="4983892"/>
          </a:xfrm>
          <a:prstGeom prst="rect">
            <a:avLst/>
          </a:prstGeom>
        </p:spPr>
      </p:pic>
      <p:sp>
        <p:nvSpPr>
          <p:cNvPr id="4" name="矩形 3">
            <a:extLst>
              <a:ext uri="{FF2B5EF4-FFF2-40B4-BE49-F238E27FC236}">
                <a16:creationId xmlns:a16="http://schemas.microsoft.com/office/drawing/2014/main" id="{A9A39A27-8628-437F-9B9A-8EC783F98C40}"/>
              </a:ext>
            </a:extLst>
          </p:cNvPr>
          <p:cNvSpPr/>
          <p:nvPr userDrawn="1"/>
        </p:nvSpPr>
        <p:spPr>
          <a:xfrm>
            <a:off x="11977" y="-1932"/>
            <a:ext cx="9105129" cy="4977587"/>
          </a:xfrm>
          <a:prstGeom prst="rect">
            <a:avLst/>
          </a:prstGeom>
          <a:solidFill>
            <a:srgbClr val="2F452F">
              <a:alpha val="72000"/>
            </a:srgbClr>
          </a:solidFill>
          <a:ln>
            <a:solidFill>
              <a:srgbClr val="2F45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5145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34B4A8F-61A0-48D2-956E-14FBF6EE2463}" type="datetimeFigureOut">
              <a:rPr lang="zh-CN" altLang="en-US" smtClean="0"/>
              <a:t>2020/4/20</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D5EF22C-2CA1-435A-938A-9D12BB78637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bg1"/>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1.svg"/><Relationship Id="rId5" Type="http://schemas.openxmlformats.org/officeDocument/2006/relationships/image" Target="../media/image1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svg"/><Relationship Id="rId5" Type="http://schemas.openxmlformats.org/officeDocument/2006/relationships/image" Target="../media/image10.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55776" y="1897242"/>
            <a:ext cx="4464496" cy="707886"/>
          </a:xfrm>
          <a:prstGeom prst="rect">
            <a:avLst/>
          </a:prstGeom>
          <a:noFill/>
        </p:spPr>
        <p:txBody>
          <a:bodyPr wrap="square" rtlCol="0">
            <a:spAutoFit/>
          </a:bodyPr>
          <a:lstStyle/>
          <a:p>
            <a:pPr algn="dist"/>
            <a:r>
              <a:rPr lang="zh-CN" altLang="en-US" sz="4000" b="1" dirty="0">
                <a:ln w="9525">
                  <a:solidFill>
                    <a:schemeClr val="bg1"/>
                  </a:solidFill>
                </a:ln>
                <a:pattFill prst="wdUpDiag">
                  <a:fgClr>
                    <a:schemeClr val="bg2">
                      <a:lumMod val="25000"/>
                    </a:schemeClr>
                  </a:fgClr>
                  <a:bgClr>
                    <a:schemeClr val="bg1"/>
                  </a:bgClr>
                </a:pattFill>
                <a:latin typeface="华文彩云" panose="02010800040101010101" pitchFamily="2" charset="-122"/>
                <a:ea typeface="华文彩云" panose="02010800040101010101" pitchFamily="2" charset="-122"/>
              </a:rPr>
              <a:t>厄尔尼诺</a:t>
            </a:r>
          </a:p>
        </p:txBody>
      </p:sp>
      <p:sp>
        <p:nvSpPr>
          <p:cNvPr id="5" name="圆角矩形 4"/>
          <p:cNvSpPr/>
          <p:nvPr/>
        </p:nvSpPr>
        <p:spPr>
          <a:xfrm>
            <a:off x="3871146" y="3049370"/>
            <a:ext cx="1799024" cy="46166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a:buFont typeface="Arial" pitchFamily="34" charset="0"/>
              <a:buNone/>
            </a:pPr>
            <a:r>
              <a:rPr lang="zh-CN" altLang="en-US" sz="2400" dirty="0">
                <a:solidFill>
                  <a:schemeClr val="bg1"/>
                </a:solidFill>
                <a:latin typeface="隶书" panose="02010509060101010101" pitchFamily="49" charset="-122"/>
                <a:ea typeface="隶书" panose="02010509060101010101" pitchFamily="49" charset="-122"/>
              </a:rPr>
              <a:t>主讲：宋杰</a:t>
            </a:r>
          </a:p>
        </p:txBody>
      </p:sp>
      <p:cxnSp>
        <p:nvCxnSpPr>
          <p:cNvPr id="19" name="直接连接符 18"/>
          <p:cNvCxnSpPr/>
          <p:nvPr/>
        </p:nvCxnSpPr>
        <p:spPr>
          <a:xfrm>
            <a:off x="2555776" y="2643228"/>
            <a:ext cx="439248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3867700" y="1131590"/>
            <a:ext cx="1826141" cy="584775"/>
          </a:xfrm>
          <a:prstGeom prst="rect">
            <a:avLst/>
          </a:prstGeom>
        </p:spPr>
        <p:txBody>
          <a:bodyPr wrap="none">
            <a:spAutoFit/>
          </a:bodyPr>
          <a:lstStyle/>
          <a:p>
            <a:r>
              <a:rPr lang="zh-CN" altLang="en-US" sz="3200" dirty="0">
                <a:ln w="0"/>
                <a:solidFill>
                  <a:schemeClr val="accent2"/>
                </a:solidFill>
                <a:effectLst>
                  <a:outerShdw blurRad="38100" dist="25400" dir="5400000" algn="ctr" rotWithShape="0">
                    <a:srgbClr val="6E747A">
                      <a:alpha val="43000"/>
                    </a:srgbClr>
                  </a:outerShdw>
                </a:effectLst>
                <a:latin typeface="华文彩云" panose="02010800040101010101" pitchFamily="2" charset="-122"/>
                <a:ea typeface="华文彩云" panose="02010800040101010101" pitchFamily="2" charset="-122"/>
              </a:rPr>
              <a:t>地理现象</a:t>
            </a:r>
            <a:endParaRPr lang="zh-CN" altLang="en-US" sz="3200" dirty="0">
              <a:ln w="0"/>
              <a:solidFill>
                <a:schemeClr val="accent2"/>
              </a:solidFill>
              <a:effectLst>
                <a:outerShdw blurRad="38100" dist="25400" dir="5400000" algn="ctr" rotWithShape="0">
                  <a:srgbClr val="6E747A">
                    <a:alpha val="43000"/>
                  </a:srgbClr>
                </a:outerShdw>
              </a:effectLst>
            </a:endParaRPr>
          </a:p>
        </p:txBody>
      </p:sp>
      <p:cxnSp>
        <p:nvCxnSpPr>
          <p:cNvPr id="8" name="直接连接符 7"/>
          <p:cNvCxnSpPr/>
          <p:nvPr/>
        </p:nvCxnSpPr>
        <p:spPr>
          <a:xfrm>
            <a:off x="3970680" y="1716365"/>
            <a:ext cx="162018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555776" y="2687616"/>
            <a:ext cx="439248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20C25BD-E75D-4501-BD09-B16472DCD216}"/>
              </a:ext>
            </a:extLst>
          </p:cNvPr>
          <p:cNvPicPr>
            <a:picLocks noChangeAspect="1"/>
          </p:cNvPicPr>
          <p:nvPr/>
        </p:nvPicPr>
        <p:blipFill rotWithShape="1">
          <a:blip r:embed="rId3">
            <a:biLevel thresh="25000"/>
            <a:extLst>
              <a:ext uri="{28A0092B-C50C-407E-A947-70E740481C1C}">
                <a14:useLocalDpi xmlns:a14="http://schemas.microsoft.com/office/drawing/2010/main" val="0"/>
              </a:ext>
            </a:extLst>
          </a:blip>
          <a:srcRect b="8547"/>
          <a:stretch/>
        </p:blipFill>
        <p:spPr>
          <a:xfrm>
            <a:off x="-1" y="0"/>
            <a:ext cx="9144001" cy="4592249"/>
          </a:xfrm>
          <a:prstGeom prst="rect">
            <a:avLst/>
          </a:prstGeom>
        </p:spPr>
      </p:pic>
      <p:cxnSp>
        <p:nvCxnSpPr>
          <p:cNvPr id="4" name="直接连接符 3">
            <a:extLst>
              <a:ext uri="{FF2B5EF4-FFF2-40B4-BE49-F238E27FC236}">
                <a16:creationId xmlns:a16="http://schemas.microsoft.com/office/drawing/2014/main" id="{3562D41B-1C9D-4C1B-AD0D-4097C7C5EF36}"/>
              </a:ext>
            </a:extLst>
          </p:cNvPr>
          <p:cNvCxnSpPr>
            <a:cxnSpLocks/>
          </p:cNvCxnSpPr>
          <p:nvPr/>
        </p:nvCxnSpPr>
        <p:spPr>
          <a:xfrm>
            <a:off x="-50243" y="2617672"/>
            <a:ext cx="9144001" cy="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grpSp>
        <p:nvGrpSpPr>
          <p:cNvPr id="5" name="组合 4">
            <a:extLst>
              <a:ext uri="{FF2B5EF4-FFF2-40B4-BE49-F238E27FC236}">
                <a16:creationId xmlns:a16="http://schemas.microsoft.com/office/drawing/2014/main" id="{A826524B-B446-41C1-9D8F-97FE0CB1C500}"/>
              </a:ext>
            </a:extLst>
          </p:cNvPr>
          <p:cNvGrpSpPr/>
          <p:nvPr/>
        </p:nvGrpSpPr>
        <p:grpSpPr>
          <a:xfrm>
            <a:off x="4479321" y="1108834"/>
            <a:ext cx="624904" cy="1276696"/>
            <a:chOff x="4479321" y="1108834"/>
            <a:chExt cx="624904" cy="1276696"/>
          </a:xfrm>
        </p:grpSpPr>
        <p:sp>
          <p:nvSpPr>
            <p:cNvPr id="6" name="箭头: 右 5">
              <a:extLst>
                <a:ext uri="{FF2B5EF4-FFF2-40B4-BE49-F238E27FC236}">
                  <a16:creationId xmlns:a16="http://schemas.microsoft.com/office/drawing/2014/main" id="{A178DDA1-2BCB-4ACE-9993-94C337DD554A}"/>
                </a:ext>
              </a:extLst>
            </p:cNvPr>
            <p:cNvSpPr/>
            <p:nvPr/>
          </p:nvSpPr>
          <p:spPr>
            <a:xfrm rot="7460991">
              <a:off x="4250746" y="1928067"/>
              <a:ext cx="686038" cy="228887"/>
            </a:xfrm>
            <a:prstGeom prst="rightArrow">
              <a:avLst/>
            </a:prstGeom>
            <a:gradFill flip="none" rotWithShape="1">
              <a:gsLst>
                <a:gs pos="0">
                  <a:srgbClr val="00B050">
                    <a:lumMod val="100000"/>
                  </a:srgbClr>
                </a:gs>
                <a:gs pos="100000">
                  <a:srgbClr val="00B05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右 6">
              <a:extLst>
                <a:ext uri="{FF2B5EF4-FFF2-40B4-BE49-F238E27FC236}">
                  <a16:creationId xmlns:a16="http://schemas.microsoft.com/office/drawing/2014/main" id="{507F07FD-123C-4384-9C70-688BE02693EF}"/>
                </a:ext>
              </a:extLst>
            </p:cNvPr>
            <p:cNvSpPr/>
            <p:nvPr/>
          </p:nvSpPr>
          <p:spPr>
            <a:xfrm rot="18246063">
              <a:off x="4646763" y="1337409"/>
              <a:ext cx="686038" cy="228887"/>
            </a:xfrm>
            <a:prstGeom prs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5B7178B6-2EDA-4651-962A-B582896C5673}"/>
              </a:ext>
            </a:extLst>
          </p:cNvPr>
          <p:cNvGrpSpPr/>
          <p:nvPr/>
        </p:nvGrpSpPr>
        <p:grpSpPr>
          <a:xfrm>
            <a:off x="4974134" y="1124151"/>
            <a:ext cx="624904" cy="1276696"/>
            <a:chOff x="4479321" y="1108834"/>
            <a:chExt cx="624904" cy="1276696"/>
          </a:xfrm>
        </p:grpSpPr>
        <p:sp>
          <p:nvSpPr>
            <p:cNvPr id="9" name="箭头: 右 8">
              <a:extLst>
                <a:ext uri="{FF2B5EF4-FFF2-40B4-BE49-F238E27FC236}">
                  <a16:creationId xmlns:a16="http://schemas.microsoft.com/office/drawing/2014/main" id="{6C19B370-A1DB-4478-B19A-A392F2952606}"/>
                </a:ext>
              </a:extLst>
            </p:cNvPr>
            <p:cNvSpPr/>
            <p:nvPr/>
          </p:nvSpPr>
          <p:spPr>
            <a:xfrm rot="7460991">
              <a:off x="4250746" y="1928067"/>
              <a:ext cx="686038" cy="228887"/>
            </a:xfrm>
            <a:prstGeom prst="rightArrow">
              <a:avLst/>
            </a:prstGeom>
            <a:gradFill flip="none" rotWithShape="1">
              <a:gsLst>
                <a:gs pos="0">
                  <a:srgbClr val="00B050">
                    <a:lumMod val="100000"/>
                  </a:srgbClr>
                </a:gs>
                <a:gs pos="100000">
                  <a:srgbClr val="00B05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47FEE4A5-129D-4374-B234-4694851A5CC0}"/>
                </a:ext>
              </a:extLst>
            </p:cNvPr>
            <p:cNvSpPr/>
            <p:nvPr/>
          </p:nvSpPr>
          <p:spPr>
            <a:xfrm rot="18246063">
              <a:off x="4646763" y="1337409"/>
              <a:ext cx="686038" cy="228887"/>
            </a:xfrm>
            <a:prstGeom prs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5D1A8EDC-86E9-4F26-A276-B408001EFC56}"/>
              </a:ext>
            </a:extLst>
          </p:cNvPr>
          <p:cNvGrpSpPr/>
          <p:nvPr/>
        </p:nvGrpSpPr>
        <p:grpSpPr>
          <a:xfrm>
            <a:off x="5459223" y="1125021"/>
            <a:ext cx="624904" cy="1276696"/>
            <a:chOff x="4479321" y="1108834"/>
            <a:chExt cx="624904" cy="1276696"/>
          </a:xfrm>
        </p:grpSpPr>
        <p:sp>
          <p:nvSpPr>
            <p:cNvPr id="12" name="箭头: 右 11">
              <a:extLst>
                <a:ext uri="{FF2B5EF4-FFF2-40B4-BE49-F238E27FC236}">
                  <a16:creationId xmlns:a16="http://schemas.microsoft.com/office/drawing/2014/main" id="{A535AC7C-1963-4560-8274-7BDA18389220}"/>
                </a:ext>
              </a:extLst>
            </p:cNvPr>
            <p:cNvSpPr/>
            <p:nvPr/>
          </p:nvSpPr>
          <p:spPr>
            <a:xfrm rot="7460991">
              <a:off x="4250746" y="1928067"/>
              <a:ext cx="686038" cy="228887"/>
            </a:xfrm>
            <a:prstGeom prst="rightArrow">
              <a:avLst/>
            </a:prstGeom>
            <a:gradFill flip="none" rotWithShape="1">
              <a:gsLst>
                <a:gs pos="0">
                  <a:srgbClr val="00B050">
                    <a:lumMod val="100000"/>
                  </a:srgbClr>
                </a:gs>
                <a:gs pos="100000">
                  <a:srgbClr val="00B05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1D10EBFF-2F57-4593-A8DD-D89DE817515B}"/>
                </a:ext>
              </a:extLst>
            </p:cNvPr>
            <p:cNvSpPr/>
            <p:nvPr/>
          </p:nvSpPr>
          <p:spPr>
            <a:xfrm rot="18246063">
              <a:off x="4646763" y="1337409"/>
              <a:ext cx="686038" cy="228887"/>
            </a:xfrm>
            <a:prstGeom prs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7C6AAD51-3440-40C9-BD14-ED362D89D2A7}"/>
              </a:ext>
            </a:extLst>
          </p:cNvPr>
          <p:cNvGrpSpPr/>
          <p:nvPr/>
        </p:nvGrpSpPr>
        <p:grpSpPr>
          <a:xfrm rot="6264958">
            <a:off x="4569345" y="2736549"/>
            <a:ext cx="624904" cy="1276696"/>
            <a:chOff x="4479321" y="1108834"/>
            <a:chExt cx="624904" cy="1276696"/>
          </a:xfrm>
        </p:grpSpPr>
        <p:sp>
          <p:nvSpPr>
            <p:cNvPr id="15" name="箭头: 右 14">
              <a:extLst>
                <a:ext uri="{FF2B5EF4-FFF2-40B4-BE49-F238E27FC236}">
                  <a16:creationId xmlns:a16="http://schemas.microsoft.com/office/drawing/2014/main" id="{64B5CBA6-96B4-458B-BC92-547CD73C3975}"/>
                </a:ext>
              </a:extLst>
            </p:cNvPr>
            <p:cNvSpPr/>
            <p:nvPr/>
          </p:nvSpPr>
          <p:spPr>
            <a:xfrm rot="7460991">
              <a:off x="4250746" y="1928067"/>
              <a:ext cx="686038" cy="228887"/>
            </a:xfrm>
            <a:prstGeom prst="rightArrow">
              <a:avLst/>
            </a:prstGeom>
            <a:gradFill flip="none" rotWithShape="1">
              <a:gsLst>
                <a:gs pos="0">
                  <a:srgbClr val="99FF99">
                    <a:alpha val="11000"/>
                  </a:srgbClr>
                </a:gs>
                <a:gs pos="87000">
                  <a:srgbClr val="00B05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01004107-C0CB-44B7-B75E-F41C90C31011}"/>
                </a:ext>
              </a:extLst>
            </p:cNvPr>
            <p:cNvSpPr/>
            <p:nvPr/>
          </p:nvSpPr>
          <p:spPr>
            <a:xfrm rot="18246063">
              <a:off x="4646763" y="1337409"/>
              <a:ext cx="686038" cy="228887"/>
            </a:xfrm>
            <a:prstGeom prs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281D6AA0-B337-481C-A7E0-1E5F4EC135D3}"/>
              </a:ext>
            </a:extLst>
          </p:cNvPr>
          <p:cNvGrpSpPr/>
          <p:nvPr/>
        </p:nvGrpSpPr>
        <p:grpSpPr>
          <a:xfrm rot="6264958">
            <a:off x="5064158" y="2751866"/>
            <a:ext cx="624904" cy="1276696"/>
            <a:chOff x="4479321" y="1108834"/>
            <a:chExt cx="624904" cy="1276696"/>
          </a:xfrm>
        </p:grpSpPr>
        <p:sp>
          <p:nvSpPr>
            <p:cNvPr id="18" name="箭头: 右 17">
              <a:extLst>
                <a:ext uri="{FF2B5EF4-FFF2-40B4-BE49-F238E27FC236}">
                  <a16:creationId xmlns:a16="http://schemas.microsoft.com/office/drawing/2014/main" id="{FC6027A9-3738-400A-9DEE-79D1656F8FDA}"/>
                </a:ext>
              </a:extLst>
            </p:cNvPr>
            <p:cNvSpPr/>
            <p:nvPr/>
          </p:nvSpPr>
          <p:spPr>
            <a:xfrm rot="7460991">
              <a:off x="4250746" y="1928067"/>
              <a:ext cx="686038" cy="228887"/>
            </a:xfrm>
            <a:prstGeom prst="rightArrow">
              <a:avLst/>
            </a:prstGeom>
            <a:gradFill flip="none" rotWithShape="1">
              <a:gsLst>
                <a:gs pos="0">
                  <a:srgbClr val="99FF99">
                    <a:alpha val="11000"/>
                  </a:srgbClr>
                </a:gs>
                <a:gs pos="87000">
                  <a:srgbClr val="00B05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10E5B52D-171E-4CAE-8C4A-FF09378350E8}"/>
                </a:ext>
              </a:extLst>
            </p:cNvPr>
            <p:cNvSpPr/>
            <p:nvPr/>
          </p:nvSpPr>
          <p:spPr>
            <a:xfrm rot="18246063">
              <a:off x="4646763" y="1337409"/>
              <a:ext cx="686038" cy="228887"/>
            </a:xfrm>
            <a:prstGeom prs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2C1A0C0D-F720-409A-B4EF-736C71F9FC18}"/>
              </a:ext>
            </a:extLst>
          </p:cNvPr>
          <p:cNvGrpSpPr/>
          <p:nvPr/>
        </p:nvGrpSpPr>
        <p:grpSpPr>
          <a:xfrm rot="6264958">
            <a:off x="5549247" y="2752736"/>
            <a:ext cx="624904" cy="1276696"/>
            <a:chOff x="4479321" y="1108834"/>
            <a:chExt cx="624904" cy="1276696"/>
          </a:xfrm>
        </p:grpSpPr>
        <p:sp>
          <p:nvSpPr>
            <p:cNvPr id="21" name="箭头: 右 20">
              <a:extLst>
                <a:ext uri="{FF2B5EF4-FFF2-40B4-BE49-F238E27FC236}">
                  <a16:creationId xmlns:a16="http://schemas.microsoft.com/office/drawing/2014/main" id="{3DF0672F-89F8-4197-A5E6-91E79994E7CA}"/>
                </a:ext>
              </a:extLst>
            </p:cNvPr>
            <p:cNvSpPr/>
            <p:nvPr/>
          </p:nvSpPr>
          <p:spPr>
            <a:xfrm rot="7460991">
              <a:off x="4250746" y="1928067"/>
              <a:ext cx="686038" cy="228887"/>
            </a:xfrm>
            <a:prstGeom prst="rightArrow">
              <a:avLst/>
            </a:prstGeom>
            <a:gradFill flip="none" rotWithShape="1">
              <a:gsLst>
                <a:gs pos="0">
                  <a:srgbClr val="99FF99">
                    <a:alpha val="11000"/>
                  </a:srgbClr>
                </a:gs>
                <a:gs pos="87000">
                  <a:srgbClr val="00B05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箭头: 右 21">
              <a:extLst>
                <a:ext uri="{FF2B5EF4-FFF2-40B4-BE49-F238E27FC236}">
                  <a16:creationId xmlns:a16="http://schemas.microsoft.com/office/drawing/2014/main" id="{2263668E-8B02-4EA9-9B60-F55F4E055E69}"/>
                </a:ext>
              </a:extLst>
            </p:cNvPr>
            <p:cNvSpPr/>
            <p:nvPr/>
          </p:nvSpPr>
          <p:spPr>
            <a:xfrm rot="18246063">
              <a:off x="4646763" y="1337409"/>
              <a:ext cx="686038" cy="228887"/>
            </a:xfrm>
            <a:prstGeom prs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3B659F76-CE00-4528-B0C2-3EF7880EE0F6}"/>
              </a:ext>
            </a:extLst>
          </p:cNvPr>
          <p:cNvGrpSpPr/>
          <p:nvPr/>
        </p:nvGrpSpPr>
        <p:grpSpPr>
          <a:xfrm>
            <a:off x="4201939" y="2472356"/>
            <a:ext cx="3968501" cy="266442"/>
            <a:chOff x="4154952" y="2465324"/>
            <a:chExt cx="3968501" cy="301262"/>
          </a:xfrm>
        </p:grpSpPr>
        <p:sp>
          <p:nvSpPr>
            <p:cNvPr id="24" name="箭头: 右 23">
              <a:extLst>
                <a:ext uri="{FF2B5EF4-FFF2-40B4-BE49-F238E27FC236}">
                  <a16:creationId xmlns:a16="http://schemas.microsoft.com/office/drawing/2014/main" id="{9652951D-668E-468C-91DF-AA95FD0123C4}"/>
                </a:ext>
              </a:extLst>
            </p:cNvPr>
            <p:cNvSpPr/>
            <p:nvPr/>
          </p:nvSpPr>
          <p:spPr>
            <a:xfrm rot="10800000">
              <a:off x="4154952" y="2465324"/>
              <a:ext cx="1969847" cy="301261"/>
            </a:xfrm>
            <a:prstGeom prst="rightArrow">
              <a:avLst>
                <a:gd name="adj1" fmla="val 50000"/>
                <a:gd name="adj2" fmla="val 76581"/>
              </a:avLst>
            </a:prstGeom>
            <a:gradFill>
              <a:gsLst>
                <a:gs pos="0">
                  <a:srgbClr val="FFC000"/>
                </a:gs>
                <a:gs pos="100000">
                  <a:srgbClr val="00B050">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a16="http://schemas.microsoft.com/office/drawing/2014/main" id="{4CEECAC4-46C2-42BE-9990-8DEC979FB5F7}"/>
                </a:ext>
              </a:extLst>
            </p:cNvPr>
            <p:cNvSpPr/>
            <p:nvPr/>
          </p:nvSpPr>
          <p:spPr>
            <a:xfrm>
              <a:off x="6153606" y="2465325"/>
              <a:ext cx="1969847" cy="301261"/>
            </a:xfrm>
            <a:prstGeom prst="rightArrow">
              <a:avLst>
                <a:gd name="adj1" fmla="val 50000"/>
                <a:gd name="adj2" fmla="val 765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a:extLst>
              <a:ext uri="{FF2B5EF4-FFF2-40B4-BE49-F238E27FC236}">
                <a16:creationId xmlns:a16="http://schemas.microsoft.com/office/drawing/2014/main" id="{75B4D2B3-AFEF-45A2-83C5-7169C989BD0A}"/>
              </a:ext>
            </a:extLst>
          </p:cNvPr>
          <p:cNvSpPr txBox="1"/>
          <p:nvPr/>
        </p:nvSpPr>
        <p:spPr>
          <a:xfrm>
            <a:off x="4778547" y="1465737"/>
            <a:ext cx="1005403" cy="338554"/>
          </a:xfrm>
          <a:prstGeom prst="rect">
            <a:avLst/>
          </a:prstGeom>
          <a:noFill/>
        </p:spPr>
        <p:txBody>
          <a:bodyPr wrap="none" rtlCol="0">
            <a:spAutoFit/>
          </a:bodyPr>
          <a:lstStyle/>
          <a:p>
            <a:r>
              <a:rPr lang="zh-CN" altLang="en-US" sz="1600" dirty="0">
                <a:solidFill>
                  <a:srgbClr val="00B050"/>
                </a:solidFill>
              </a:rPr>
              <a:t>东北信风</a:t>
            </a:r>
          </a:p>
        </p:txBody>
      </p:sp>
      <p:sp>
        <p:nvSpPr>
          <p:cNvPr id="28" name="椭圆 27">
            <a:extLst>
              <a:ext uri="{FF2B5EF4-FFF2-40B4-BE49-F238E27FC236}">
                <a16:creationId xmlns:a16="http://schemas.microsoft.com/office/drawing/2014/main" id="{5D1FE726-F368-4D5C-AFC3-57D6017144E4}"/>
              </a:ext>
            </a:extLst>
          </p:cNvPr>
          <p:cNvSpPr/>
          <p:nvPr/>
        </p:nvSpPr>
        <p:spPr>
          <a:xfrm>
            <a:off x="2931174" y="2225974"/>
            <a:ext cx="1114315" cy="779961"/>
          </a:xfrm>
          <a:prstGeom prst="ellipse">
            <a:avLst/>
          </a:prstGeom>
          <a:gradFill flip="none" rotWithShape="1">
            <a:gsLst>
              <a:gs pos="78000">
                <a:schemeClr val="accent2">
                  <a:lumMod val="60000"/>
                  <a:lumOff val="40000"/>
                  <a:alpha val="76000"/>
                </a:schemeClr>
              </a:gs>
              <a:gs pos="49000">
                <a:schemeClr val="accent2">
                  <a:lumMod val="75000"/>
                  <a:alpha val="84000"/>
                </a:schemeClr>
              </a:gs>
              <a:gs pos="0">
                <a:schemeClr val="accent2">
                  <a:lumMod val="50000"/>
                  <a:alpha val="80000"/>
                </a:schemeClr>
              </a:gs>
              <a:gs pos="100000">
                <a:schemeClr val="accent2">
                  <a:lumMod val="40000"/>
                  <a:lumOff val="6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暖</a:t>
            </a:r>
          </a:p>
        </p:txBody>
      </p:sp>
      <p:sp>
        <p:nvSpPr>
          <p:cNvPr id="29" name="椭圆 28">
            <a:extLst>
              <a:ext uri="{FF2B5EF4-FFF2-40B4-BE49-F238E27FC236}">
                <a16:creationId xmlns:a16="http://schemas.microsoft.com/office/drawing/2014/main" id="{6BB704D2-5BCF-4657-B74F-F7D04831E546}"/>
              </a:ext>
            </a:extLst>
          </p:cNvPr>
          <p:cNvSpPr/>
          <p:nvPr/>
        </p:nvSpPr>
        <p:spPr>
          <a:xfrm>
            <a:off x="6210983" y="2231873"/>
            <a:ext cx="1114315" cy="779961"/>
          </a:xfrm>
          <a:prstGeom prst="ellipse">
            <a:avLst/>
          </a:prstGeom>
          <a:gradFill>
            <a:gsLst>
              <a:gs pos="50000">
                <a:srgbClr val="009900">
                  <a:alpha val="92000"/>
                </a:srgbClr>
              </a:gs>
              <a:gs pos="26000">
                <a:srgbClr val="008000"/>
              </a:gs>
              <a:gs pos="0">
                <a:srgbClr val="006600"/>
              </a:gs>
              <a:gs pos="81000">
                <a:srgbClr val="99CC00">
                  <a:alpha val="86000"/>
                </a:srgb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冷</a:t>
            </a:r>
          </a:p>
        </p:txBody>
      </p:sp>
      <p:sp>
        <p:nvSpPr>
          <p:cNvPr id="2" name="文本框 1">
            <a:extLst>
              <a:ext uri="{FF2B5EF4-FFF2-40B4-BE49-F238E27FC236}">
                <a16:creationId xmlns:a16="http://schemas.microsoft.com/office/drawing/2014/main" id="{8328364D-533C-4868-A0B9-84C6AF7081C8}"/>
              </a:ext>
            </a:extLst>
          </p:cNvPr>
          <p:cNvSpPr txBox="1"/>
          <p:nvPr/>
        </p:nvSpPr>
        <p:spPr>
          <a:xfrm>
            <a:off x="323528" y="181919"/>
            <a:ext cx="2954655" cy="369332"/>
          </a:xfrm>
          <a:prstGeom prst="rect">
            <a:avLst/>
          </a:prstGeom>
          <a:solidFill>
            <a:srgbClr val="2F452F"/>
          </a:solidFill>
        </p:spPr>
        <p:txBody>
          <a:bodyPr wrap="none" rtlCol="0">
            <a:spAutoFit/>
          </a:bodyPr>
          <a:lstStyle/>
          <a:p>
            <a:r>
              <a:rPr lang="zh-CN" altLang="en-US" dirty="0">
                <a:solidFill>
                  <a:schemeClr val="accent2"/>
                </a:solidFill>
              </a:rPr>
              <a:t>三、“厄尔尼诺”现象机理</a:t>
            </a:r>
          </a:p>
        </p:txBody>
      </p:sp>
      <p:grpSp>
        <p:nvGrpSpPr>
          <p:cNvPr id="40" name="组合 39">
            <a:extLst>
              <a:ext uri="{FF2B5EF4-FFF2-40B4-BE49-F238E27FC236}">
                <a16:creationId xmlns:a16="http://schemas.microsoft.com/office/drawing/2014/main" id="{8E02A1DD-C234-4258-9FBA-929E444D1711}"/>
              </a:ext>
            </a:extLst>
          </p:cNvPr>
          <p:cNvGrpSpPr/>
          <p:nvPr/>
        </p:nvGrpSpPr>
        <p:grpSpPr>
          <a:xfrm rot="6264958">
            <a:off x="4569345" y="2736549"/>
            <a:ext cx="624904" cy="1276696"/>
            <a:chOff x="4479321" y="1108834"/>
            <a:chExt cx="624904" cy="1276696"/>
          </a:xfrm>
        </p:grpSpPr>
        <p:sp>
          <p:nvSpPr>
            <p:cNvPr id="41" name="箭头: 右 40">
              <a:extLst>
                <a:ext uri="{FF2B5EF4-FFF2-40B4-BE49-F238E27FC236}">
                  <a16:creationId xmlns:a16="http://schemas.microsoft.com/office/drawing/2014/main" id="{BB9906CE-2A69-464F-92D5-00E6BA38D77C}"/>
                </a:ext>
              </a:extLst>
            </p:cNvPr>
            <p:cNvSpPr/>
            <p:nvPr/>
          </p:nvSpPr>
          <p:spPr>
            <a:xfrm rot="7460991">
              <a:off x="4250746" y="1928067"/>
              <a:ext cx="686038" cy="228887"/>
            </a:xfrm>
            <a:prstGeom prst="rightArrow">
              <a:avLst/>
            </a:prstGeom>
            <a:gradFill flip="none" rotWithShape="1">
              <a:gsLst>
                <a:gs pos="0">
                  <a:srgbClr val="00B050">
                    <a:lumMod val="100000"/>
                  </a:srgbClr>
                </a:gs>
                <a:gs pos="100000">
                  <a:srgbClr val="00B05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F60B6865-4325-4855-B1E3-A3B0E966C2D0}"/>
                </a:ext>
              </a:extLst>
            </p:cNvPr>
            <p:cNvSpPr/>
            <p:nvPr/>
          </p:nvSpPr>
          <p:spPr>
            <a:xfrm rot="18246063">
              <a:off x="4646763" y="1337409"/>
              <a:ext cx="686038" cy="228887"/>
            </a:xfrm>
            <a:prstGeom prs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EB90E87B-CA5D-4D9A-A001-3864330A2E59}"/>
              </a:ext>
            </a:extLst>
          </p:cNvPr>
          <p:cNvGrpSpPr/>
          <p:nvPr/>
        </p:nvGrpSpPr>
        <p:grpSpPr>
          <a:xfrm rot="6264958">
            <a:off x="5064158" y="2751866"/>
            <a:ext cx="624904" cy="1276696"/>
            <a:chOff x="4479321" y="1108834"/>
            <a:chExt cx="624904" cy="1276696"/>
          </a:xfrm>
        </p:grpSpPr>
        <p:sp>
          <p:nvSpPr>
            <p:cNvPr id="44" name="箭头: 右 43">
              <a:extLst>
                <a:ext uri="{FF2B5EF4-FFF2-40B4-BE49-F238E27FC236}">
                  <a16:creationId xmlns:a16="http://schemas.microsoft.com/office/drawing/2014/main" id="{2B325F27-B019-479E-A67F-14F5835D1A95}"/>
                </a:ext>
              </a:extLst>
            </p:cNvPr>
            <p:cNvSpPr/>
            <p:nvPr/>
          </p:nvSpPr>
          <p:spPr>
            <a:xfrm rot="7460991">
              <a:off x="4250746" y="1928067"/>
              <a:ext cx="686038" cy="228887"/>
            </a:xfrm>
            <a:prstGeom prst="rightArrow">
              <a:avLst/>
            </a:prstGeom>
            <a:gradFill flip="none" rotWithShape="1">
              <a:gsLst>
                <a:gs pos="0">
                  <a:srgbClr val="00B050">
                    <a:lumMod val="100000"/>
                  </a:srgbClr>
                </a:gs>
                <a:gs pos="100000">
                  <a:srgbClr val="00B05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箭头: 右 44">
              <a:extLst>
                <a:ext uri="{FF2B5EF4-FFF2-40B4-BE49-F238E27FC236}">
                  <a16:creationId xmlns:a16="http://schemas.microsoft.com/office/drawing/2014/main" id="{7CCE8350-041F-48D6-B32D-AFB9E0EAAE86}"/>
                </a:ext>
              </a:extLst>
            </p:cNvPr>
            <p:cNvSpPr/>
            <p:nvPr/>
          </p:nvSpPr>
          <p:spPr>
            <a:xfrm rot="18246063">
              <a:off x="4646763" y="1337409"/>
              <a:ext cx="686038" cy="228887"/>
            </a:xfrm>
            <a:prstGeom prs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B90F33D7-483E-44E3-BB8A-5E6BC8BEF2E6}"/>
              </a:ext>
            </a:extLst>
          </p:cNvPr>
          <p:cNvGrpSpPr/>
          <p:nvPr/>
        </p:nvGrpSpPr>
        <p:grpSpPr>
          <a:xfrm rot="6264958">
            <a:off x="5549247" y="2752736"/>
            <a:ext cx="624904" cy="1276696"/>
            <a:chOff x="4479321" y="1108834"/>
            <a:chExt cx="624904" cy="1276696"/>
          </a:xfrm>
        </p:grpSpPr>
        <p:sp>
          <p:nvSpPr>
            <p:cNvPr id="47" name="箭头: 右 46">
              <a:extLst>
                <a:ext uri="{FF2B5EF4-FFF2-40B4-BE49-F238E27FC236}">
                  <a16:creationId xmlns:a16="http://schemas.microsoft.com/office/drawing/2014/main" id="{42BA26F3-7BB8-48F6-B19A-224752C1BB1E}"/>
                </a:ext>
              </a:extLst>
            </p:cNvPr>
            <p:cNvSpPr/>
            <p:nvPr/>
          </p:nvSpPr>
          <p:spPr>
            <a:xfrm rot="7460991">
              <a:off x="4250746" y="1928067"/>
              <a:ext cx="686038" cy="228887"/>
            </a:xfrm>
            <a:prstGeom prst="rightArrow">
              <a:avLst/>
            </a:prstGeom>
            <a:gradFill flip="none" rotWithShape="1">
              <a:gsLst>
                <a:gs pos="0">
                  <a:srgbClr val="00B050">
                    <a:lumMod val="100000"/>
                  </a:srgbClr>
                </a:gs>
                <a:gs pos="100000">
                  <a:srgbClr val="00B05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2E8248FF-6E00-4862-8610-44D3CAE2794E}"/>
                </a:ext>
              </a:extLst>
            </p:cNvPr>
            <p:cNvSpPr/>
            <p:nvPr/>
          </p:nvSpPr>
          <p:spPr>
            <a:xfrm rot="18246063">
              <a:off x="4646763" y="1337409"/>
              <a:ext cx="686038" cy="228887"/>
            </a:xfrm>
            <a:prstGeom prs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文本框 48">
            <a:extLst>
              <a:ext uri="{FF2B5EF4-FFF2-40B4-BE49-F238E27FC236}">
                <a16:creationId xmlns:a16="http://schemas.microsoft.com/office/drawing/2014/main" id="{0223914E-17BF-4589-9F54-9ADA7F86140E}"/>
              </a:ext>
            </a:extLst>
          </p:cNvPr>
          <p:cNvSpPr txBox="1"/>
          <p:nvPr/>
        </p:nvSpPr>
        <p:spPr>
          <a:xfrm>
            <a:off x="4814376" y="3384312"/>
            <a:ext cx="1005403" cy="338554"/>
          </a:xfrm>
          <a:prstGeom prst="rect">
            <a:avLst/>
          </a:prstGeom>
          <a:noFill/>
        </p:spPr>
        <p:txBody>
          <a:bodyPr wrap="none" rtlCol="0">
            <a:spAutoFit/>
          </a:bodyPr>
          <a:lstStyle/>
          <a:p>
            <a:r>
              <a:rPr lang="zh-CN" altLang="en-US" sz="1600" dirty="0">
                <a:solidFill>
                  <a:srgbClr val="00B050"/>
                </a:solidFill>
              </a:rPr>
              <a:t>东南信风</a:t>
            </a:r>
          </a:p>
        </p:txBody>
      </p:sp>
      <p:sp>
        <p:nvSpPr>
          <p:cNvPr id="50" name="文本框 49">
            <a:extLst>
              <a:ext uri="{FF2B5EF4-FFF2-40B4-BE49-F238E27FC236}">
                <a16:creationId xmlns:a16="http://schemas.microsoft.com/office/drawing/2014/main" id="{C3EFCA3C-5290-45F6-8B7D-443818B35169}"/>
              </a:ext>
            </a:extLst>
          </p:cNvPr>
          <p:cNvSpPr txBox="1"/>
          <p:nvPr/>
        </p:nvSpPr>
        <p:spPr>
          <a:xfrm>
            <a:off x="4593765" y="3384312"/>
            <a:ext cx="389850" cy="338554"/>
          </a:xfrm>
          <a:prstGeom prst="rect">
            <a:avLst/>
          </a:prstGeom>
          <a:noFill/>
        </p:spPr>
        <p:txBody>
          <a:bodyPr wrap="none" rtlCol="0">
            <a:spAutoFit/>
          </a:bodyPr>
          <a:lstStyle/>
          <a:p>
            <a:r>
              <a:rPr lang="zh-CN" altLang="en-US" sz="1600" dirty="0">
                <a:solidFill>
                  <a:srgbClr val="00B050"/>
                </a:solidFill>
              </a:rPr>
              <a:t>弱</a:t>
            </a:r>
          </a:p>
        </p:txBody>
      </p:sp>
      <p:grpSp>
        <p:nvGrpSpPr>
          <p:cNvPr id="51" name="组合 50">
            <a:extLst>
              <a:ext uri="{FF2B5EF4-FFF2-40B4-BE49-F238E27FC236}">
                <a16:creationId xmlns:a16="http://schemas.microsoft.com/office/drawing/2014/main" id="{C6105554-B1E7-4125-83AC-000647B5187F}"/>
              </a:ext>
            </a:extLst>
          </p:cNvPr>
          <p:cNvGrpSpPr/>
          <p:nvPr/>
        </p:nvGrpSpPr>
        <p:grpSpPr>
          <a:xfrm rot="10800000">
            <a:off x="2105553" y="2487673"/>
            <a:ext cx="3968501" cy="266442"/>
            <a:chOff x="4154952" y="2465324"/>
            <a:chExt cx="3968501" cy="301262"/>
          </a:xfrm>
        </p:grpSpPr>
        <p:sp>
          <p:nvSpPr>
            <p:cNvPr id="52" name="箭头: 右 51">
              <a:extLst>
                <a:ext uri="{FF2B5EF4-FFF2-40B4-BE49-F238E27FC236}">
                  <a16:creationId xmlns:a16="http://schemas.microsoft.com/office/drawing/2014/main" id="{EBF2117D-78E5-4675-A853-5FB3DB5D188F}"/>
                </a:ext>
              </a:extLst>
            </p:cNvPr>
            <p:cNvSpPr/>
            <p:nvPr/>
          </p:nvSpPr>
          <p:spPr>
            <a:xfrm rot="10800000">
              <a:off x="4154952" y="2465324"/>
              <a:ext cx="1969847" cy="301261"/>
            </a:xfrm>
            <a:prstGeom prst="rightArrow">
              <a:avLst>
                <a:gd name="adj1" fmla="val 50000"/>
                <a:gd name="adj2" fmla="val 76581"/>
              </a:avLst>
            </a:prstGeom>
            <a:gradFill>
              <a:gsLst>
                <a:gs pos="0">
                  <a:srgbClr val="FFC000"/>
                </a:gs>
                <a:gs pos="100000">
                  <a:srgbClr val="00B050">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841EFB47-CA1E-4467-89D7-CE43FE9FC25E}"/>
                </a:ext>
              </a:extLst>
            </p:cNvPr>
            <p:cNvSpPr/>
            <p:nvPr/>
          </p:nvSpPr>
          <p:spPr>
            <a:xfrm>
              <a:off x="6153606" y="2465325"/>
              <a:ext cx="1969847" cy="301261"/>
            </a:xfrm>
            <a:prstGeom prst="rightArrow">
              <a:avLst>
                <a:gd name="adj1" fmla="val 50000"/>
                <a:gd name="adj2" fmla="val 765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对话气泡: 矩形 53">
            <a:extLst>
              <a:ext uri="{FF2B5EF4-FFF2-40B4-BE49-F238E27FC236}">
                <a16:creationId xmlns:a16="http://schemas.microsoft.com/office/drawing/2014/main" id="{9A1E212F-F79C-4321-8C99-F611787BDB37}"/>
              </a:ext>
            </a:extLst>
          </p:cNvPr>
          <p:cNvSpPr/>
          <p:nvPr/>
        </p:nvSpPr>
        <p:spPr>
          <a:xfrm>
            <a:off x="5860416" y="3374486"/>
            <a:ext cx="1464882" cy="720080"/>
          </a:xfrm>
          <a:prstGeom prst="wedgeRectCallout">
            <a:avLst>
              <a:gd name="adj1" fmla="val -48705"/>
              <a:gd name="adj2" fmla="val -121269"/>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信风减弱；</a:t>
            </a:r>
            <a:endParaRPr lang="en-US" altLang="zh-CN" sz="1200" dirty="0"/>
          </a:p>
          <a:p>
            <a:pPr algn="ctr"/>
            <a:r>
              <a:rPr lang="zh-CN" altLang="en-US" sz="1200" dirty="0"/>
              <a:t>海陆热力差异；</a:t>
            </a:r>
            <a:endParaRPr lang="en-US" altLang="zh-CN" sz="1200" dirty="0"/>
          </a:p>
          <a:p>
            <a:pPr algn="ctr"/>
            <a:r>
              <a:rPr lang="zh-CN" altLang="en-US" sz="1200" dirty="0"/>
              <a:t>导致气流逆向流动。</a:t>
            </a:r>
          </a:p>
        </p:txBody>
      </p:sp>
    </p:spTree>
    <p:extLst>
      <p:ext uri="{BB962C8B-B14F-4D97-AF65-F5344CB8AC3E}">
        <p14:creationId xmlns:p14="http://schemas.microsoft.com/office/powerpoint/2010/main" val="4017767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repeatCount="indefinite"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fltVal val="0"/>
                                          </p:val>
                                        </p:tav>
                                        <p:tav tm="100000">
                                          <p:val>
                                            <p:strVal val="#ppt_w"/>
                                          </p:val>
                                        </p:tav>
                                      </p:tavLst>
                                    </p:anim>
                                    <p:anim calcmode="lin" valueType="num">
                                      <p:cBhvr>
                                        <p:cTn id="8" dur="2000" fill="hold"/>
                                        <p:tgtEl>
                                          <p:spTgt spid="5"/>
                                        </p:tgtEl>
                                        <p:attrNameLst>
                                          <p:attrName>ppt_h</p:attrName>
                                        </p:attrNameLst>
                                      </p:cBhvr>
                                      <p:tavLst>
                                        <p:tav tm="0">
                                          <p:val>
                                            <p:fltVal val="0"/>
                                          </p:val>
                                        </p:tav>
                                        <p:tav tm="100000">
                                          <p:val>
                                            <p:strVal val="#ppt_h"/>
                                          </p:val>
                                        </p:tav>
                                      </p:tavLst>
                                    </p:anim>
                                    <p:animEffect transition="in" filter="fade">
                                      <p:cBhvr>
                                        <p:cTn id="9" dur="2000"/>
                                        <p:tgtEl>
                                          <p:spTgt spid="5"/>
                                        </p:tgtEl>
                                      </p:cBhvr>
                                    </p:animEffect>
                                  </p:childTnLst>
                                </p:cTn>
                              </p:par>
                              <p:par>
                                <p:cTn id="10" presetID="53" presetClass="entr" presetSubtype="16" repeatCount="indefinite"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2000" fill="hold"/>
                                        <p:tgtEl>
                                          <p:spTgt spid="8"/>
                                        </p:tgtEl>
                                        <p:attrNameLst>
                                          <p:attrName>ppt_w</p:attrName>
                                        </p:attrNameLst>
                                      </p:cBhvr>
                                      <p:tavLst>
                                        <p:tav tm="0">
                                          <p:val>
                                            <p:fltVal val="0"/>
                                          </p:val>
                                        </p:tav>
                                        <p:tav tm="100000">
                                          <p:val>
                                            <p:strVal val="#ppt_w"/>
                                          </p:val>
                                        </p:tav>
                                      </p:tavLst>
                                    </p:anim>
                                    <p:anim calcmode="lin" valueType="num">
                                      <p:cBhvr>
                                        <p:cTn id="13" dur="2000" fill="hold"/>
                                        <p:tgtEl>
                                          <p:spTgt spid="8"/>
                                        </p:tgtEl>
                                        <p:attrNameLst>
                                          <p:attrName>ppt_h</p:attrName>
                                        </p:attrNameLst>
                                      </p:cBhvr>
                                      <p:tavLst>
                                        <p:tav tm="0">
                                          <p:val>
                                            <p:fltVal val="0"/>
                                          </p:val>
                                        </p:tav>
                                        <p:tav tm="100000">
                                          <p:val>
                                            <p:strVal val="#ppt_h"/>
                                          </p:val>
                                        </p:tav>
                                      </p:tavLst>
                                    </p:anim>
                                    <p:animEffect transition="in" filter="fade">
                                      <p:cBhvr>
                                        <p:cTn id="14" dur="2000"/>
                                        <p:tgtEl>
                                          <p:spTgt spid="8"/>
                                        </p:tgtEl>
                                      </p:cBhvr>
                                    </p:animEffect>
                                  </p:childTnLst>
                                </p:cTn>
                              </p:par>
                              <p:par>
                                <p:cTn id="15" presetID="53" presetClass="entr" presetSubtype="16" repeatCount="indefinite"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2000" fill="hold"/>
                                        <p:tgtEl>
                                          <p:spTgt spid="11"/>
                                        </p:tgtEl>
                                        <p:attrNameLst>
                                          <p:attrName>ppt_w</p:attrName>
                                        </p:attrNameLst>
                                      </p:cBhvr>
                                      <p:tavLst>
                                        <p:tav tm="0">
                                          <p:val>
                                            <p:fltVal val="0"/>
                                          </p:val>
                                        </p:tav>
                                        <p:tav tm="100000">
                                          <p:val>
                                            <p:strVal val="#ppt_w"/>
                                          </p:val>
                                        </p:tav>
                                      </p:tavLst>
                                    </p:anim>
                                    <p:anim calcmode="lin" valueType="num">
                                      <p:cBhvr>
                                        <p:cTn id="18" dur="2000" fill="hold"/>
                                        <p:tgtEl>
                                          <p:spTgt spid="11"/>
                                        </p:tgtEl>
                                        <p:attrNameLst>
                                          <p:attrName>ppt_h</p:attrName>
                                        </p:attrNameLst>
                                      </p:cBhvr>
                                      <p:tavLst>
                                        <p:tav tm="0">
                                          <p:val>
                                            <p:fltVal val="0"/>
                                          </p:val>
                                        </p:tav>
                                        <p:tav tm="100000">
                                          <p:val>
                                            <p:strVal val="#ppt_h"/>
                                          </p:val>
                                        </p:tav>
                                      </p:tavLst>
                                    </p:anim>
                                    <p:animEffect transition="in" filter="fade">
                                      <p:cBhvr>
                                        <p:cTn id="19" dur="2000"/>
                                        <p:tgtEl>
                                          <p:spTgt spid="11"/>
                                        </p:tgtEl>
                                      </p:cBhvr>
                                    </p:animEffect>
                                  </p:childTnLst>
                                </p:cTn>
                              </p:par>
                              <p:par>
                                <p:cTn id="20" presetID="53" presetClass="entr" presetSubtype="16" repeatCount="indefinite"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p:cTn id="22" dur="2000" fill="hold"/>
                                        <p:tgtEl>
                                          <p:spTgt spid="40"/>
                                        </p:tgtEl>
                                        <p:attrNameLst>
                                          <p:attrName>ppt_w</p:attrName>
                                        </p:attrNameLst>
                                      </p:cBhvr>
                                      <p:tavLst>
                                        <p:tav tm="0">
                                          <p:val>
                                            <p:fltVal val="0"/>
                                          </p:val>
                                        </p:tav>
                                        <p:tav tm="100000">
                                          <p:val>
                                            <p:strVal val="#ppt_w"/>
                                          </p:val>
                                        </p:tav>
                                      </p:tavLst>
                                    </p:anim>
                                    <p:anim calcmode="lin" valueType="num">
                                      <p:cBhvr>
                                        <p:cTn id="23" dur="2000" fill="hold"/>
                                        <p:tgtEl>
                                          <p:spTgt spid="40"/>
                                        </p:tgtEl>
                                        <p:attrNameLst>
                                          <p:attrName>ppt_h</p:attrName>
                                        </p:attrNameLst>
                                      </p:cBhvr>
                                      <p:tavLst>
                                        <p:tav tm="0">
                                          <p:val>
                                            <p:fltVal val="0"/>
                                          </p:val>
                                        </p:tav>
                                        <p:tav tm="100000">
                                          <p:val>
                                            <p:strVal val="#ppt_h"/>
                                          </p:val>
                                        </p:tav>
                                      </p:tavLst>
                                    </p:anim>
                                    <p:animEffect transition="in" filter="fade">
                                      <p:cBhvr>
                                        <p:cTn id="24" dur="2000"/>
                                        <p:tgtEl>
                                          <p:spTgt spid="40"/>
                                        </p:tgtEl>
                                      </p:cBhvr>
                                    </p:animEffect>
                                  </p:childTnLst>
                                </p:cTn>
                              </p:par>
                              <p:par>
                                <p:cTn id="25" presetID="53" presetClass="entr" presetSubtype="16" repeatCount="indefinite"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2000" fill="hold"/>
                                        <p:tgtEl>
                                          <p:spTgt spid="43"/>
                                        </p:tgtEl>
                                        <p:attrNameLst>
                                          <p:attrName>ppt_w</p:attrName>
                                        </p:attrNameLst>
                                      </p:cBhvr>
                                      <p:tavLst>
                                        <p:tav tm="0">
                                          <p:val>
                                            <p:fltVal val="0"/>
                                          </p:val>
                                        </p:tav>
                                        <p:tav tm="100000">
                                          <p:val>
                                            <p:strVal val="#ppt_w"/>
                                          </p:val>
                                        </p:tav>
                                      </p:tavLst>
                                    </p:anim>
                                    <p:anim calcmode="lin" valueType="num">
                                      <p:cBhvr>
                                        <p:cTn id="28" dur="2000" fill="hold"/>
                                        <p:tgtEl>
                                          <p:spTgt spid="43"/>
                                        </p:tgtEl>
                                        <p:attrNameLst>
                                          <p:attrName>ppt_h</p:attrName>
                                        </p:attrNameLst>
                                      </p:cBhvr>
                                      <p:tavLst>
                                        <p:tav tm="0">
                                          <p:val>
                                            <p:fltVal val="0"/>
                                          </p:val>
                                        </p:tav>
                                        <p:tav tm="100000">
                                          <p:val>
                                            <p:strVal val="#ppt_h"/>
                                          </p:val>
                                        </p:tav>
                                      </p:tavLst>
                                    </p:anim>
                                    <p:animEffect transition="in" filter="fade">
                                      <p:cBhvr>
                                        <p:cTn id="29" dur="2000"/>
                                        <p:tgtEl>
                                          <p:spTgt spid="43"/>
                                        </p:tgtEl>
                                      </p:cBhvr>
                                    </p:animEffect>
                                  </p:childTnLst>
                                </p:cTn>
                              </p:par>
                              <p:par>
                                <p:cTn id="30" presetID="53" presetClass="entr" presetSubtype="16" repeatCount="indefinite"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2000" fill="hold"/>
                                        <p:tgtEl>
                                          <p:spTgt spid="46"/>
                                        </p:tgtEl>
                                        <p:attrNameLst>
                                          <p:attrName>ppt_w</p:attrName>
                                        </p:attrNameLst>
                                      </p:cBhvr>
                                      <p:tavLst>
                                        <p:tav tm="0">
                                          <p:val>
                                            <p:fltVal val="0"/>
                                          </p:val>
                                        </p:tav>
                                        <p:tav tm="100000">
                                          <p:val>
                                            <p:strVal val="#ppt_w"/>
                                          </p:val>
                                        </p:tav>
                                      </p:tavLst>
                                    </p:anim>
                                    <p:anim calcmode="lin" valueType="num">
                                      <p:cBhvr>
                                        <p:cTn id="33" dur="2000" fill="hold"/>
                                        <p:tgtEl>
                                          <p:spTgt spid="46"/>
                                        </p:tgtEl>
                                        <p:attrNameLst>
                                          <p:attrName>ppt_h</p:attrName>
                                        </p:attrNameLst>
                                      </p:cBhvr>
                                      <p:tavLst>
                                        <p:tav tm="0">
                                          <p:val>
                                            <p:fltVal val="0"/>
                                          </p:val>
                                        </p:tav>
                                        <p:tav tm="100000">
                                          <p:val>
                                            <p:strVal val="#ppt_h"/>
                                          </p:val>
                                        </p:tav>
                                      </p:tavLst>
                                    </p:anim>
                                    <p:animEffect transition="in" filter="fade">
                                      <p:cBhvr>
                                        <p:cTn id="34" dur="2000"/>
                                        <p:tgtEl>
                                          <p:spTgt spid="46"/>
                                        </p:tgtEl>
                                      </p:cBhvr>
                                    </p:animEffect>
                                  </p:childTnLst>
                                </p:cTn>
                              </p:par>
                              <p:par>
                                <p:cTn id="35" presetID="53" presetClass="entr" presetSubtype="16" repeatCount="indefinite"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2000" fill="hold"/>
                                        <p:tgtEl>
                                          <p:spTgt spid="23"/>
                                        </p:tgtEl>
                                        <p:attrNameLst>
                                          <p:attrName>ppt_w</p:attrName>
                                        </p:attrNameLst>
                                      </p:cBhvr>
                                      <p:tavLst>
                                        <p:tav tm="0">
                                          <p:val>
                                            <p:fltVal val="0"/>
                                          </p:val>
                                        </p:tav>
                                        <p:tav tm="100000">
                                          <p:val>
                                            <p:strVal val="#ppt_w"/>
                                          </p:val>
                                        </p:tav>
                                      </p:tavLst>
                                    </p:anim>
                                    <p:anim calcmode="lin" valueType="num">
                                      <p:cBhvr>
                                        <p:cTn id="38" dur="2000" fill="hold"/>
                                        <p:tgtEl>
                                          <p:spTgt spid="23"/>
                                        </p:tgtEl>
                                        <p:attrNameLst>
                                          <p:attrName>ppt_h</p:attrName>
                                        </p:attrNameLst>
                                      </p:cBhvr>
                                      <p:tavLst>
                                        <p:tav tm="0">
                                          <p:val>
                                            <p:fltVal val="0"/>
                                          </p:val>
                                        </p:tav>
                                        <p:tav tm="100000">
                                          <p:val>
                                            <p:strVal val="#ppt_h"/>
                                          </p:val>
                                        </p:tav>
                                      </p:tavLst>
                                    </p:anim>
                                    <p:animEffect transition="in" filter="fade">
                                      <p:cBhvr>
                                        <p:cTn id="39" dur="20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repeatCount="indefinite"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2000" fill="hold"/>
                                        <p:tgtEl>
                                          <p:spTgt spid="14"/>
                                        </p:tgtEl>
                                        <p:attrNameLst>
                                          <p:attrName>ppt_w</p:attrName>
                                        </p:attrNameLst>
                                      </p:cBhvr>
                                      <p:tavLst>
                                        <p:tav tm="0">
                                          <p:val>
                                            <p:fltVal val="0"/>
                                          </p:val>
                                        </p:tav>
                                        <p:tav tm="100000">
                                          <p:val>
                                            <p:strVal val="#ppt_w"/>
                                          </p:val>
                                        </p:tav>
                                      </p:tavLst>
                                    </p:anim>
                                    <p:anim calcmode="lin" valueType="num">
                                      <p:cBhvr>
                                        <p:cTn id="45" dur="2000" fill="hold"/>
                                        <p:tgtEl>
                                          <p:spTgt spid="14"/>
                                        </p:tgtEl>
                                        <p:attrNameLst>
                                          <p:attrName>ppt_h</p:attrName>
                                        </p:attrNameLst>
                                      </p:cBhvr>
                                      <p:tavLst>
                                        <p:tav tm="0">
                                          <p:val>
                                            <p:fltVal val="0"/>
                                          </p:val>
                                        </p:tav>
                                        <p:tav tm="100000">
                                          <p:val>
                                            <p:strVal val="#ppt_h"/>
                                          </p:val>
                                        </p:tav>
                                      </p:tavLst>
                                    </p:anim>
                                    <p:animEffect transition="in" filter="fade">
                                      <p:cBhvr>
                                        <p:cTn id="46" dur="2000"/>
                                        <p:tgtEl>
                                          <p:spTgt spid="14"/>
                                        </p:tgtEl>
                                      </p:cBhvr>
                                    </p:animEffect>
                                  </p:childTnLst>
                                </p:cTn>
                              </p:par>
                              <p:par>
                                <p:cTn id="47" presetID="53" presetClass="entr" presetSubtype="16" repeatCount="indefinite"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000" fill="hold"/>
                                        <p:tgtEl>
                                          <p:spTgt spid="17"/>
                                        </p:tgtEl>
                                        <p:attrNameLst>
                                          <p:attrName>ppt_w</p:attrName>
                                        </p:attrNameLst>
                                      </p:cBhvr>
                                      <p:tavLst>
                                        <p:tav tm="0">
                                          <p:val>
                                            <p:fltVal val="0"/>
                                          </p:val>
                                        </p:tav>
                                        <p:tav tm="100000">
                                          <p:val>
                                            <p:strVal val="#ppt_w"/>
                                          </p:val>
                                        </p:tav>
                                      </p:tavLst>
                                    </p:anim>
                                    <p:anim calcmode="lin" valueType="num">
                                      <p:cBhvr>
                                        <p:cTn id="50" dur="2000" fill="hold"/>
                                        <p:tgtEl>
                                          <p:spTgt spid="17"/>
                                        </p:tgtEl>
                                        <p:attrNameLst>
                                          <p:attrName>ppt_h</p:attrName>
                                        </p:attrNameLst>
                                      </p:cBhvr>
                                      <p:tavLst>
                                        <p:tav tm="0">
                                          <p:val>
                                            <p:fltVal val="0"/>
                                          </p:val>
                                        </p:tav>
                                        <p:tav tm="100000">
                                          <p:val>
                                            <p:strVal val="#ppt_h"/>
                                          </p:val>
                                        </p:tav>
                                      </p:tavLst>
                                    </p:anim>
                                    <p:animEffect transition="in" filter="fade">
                                      <p:cBhvr>
                                        <p:cTn id="51" dur="2000"/>
                                        <p:tgtEl>
                                          <p:spTgt spid="17"/>
                                        </p:tgtEl>
                                      </p:cBhvr>
                                    </p:animEffect>
                                  </p:childTnLst>
                                </p:cTn>
                              </p:par>
                              <p:par>
                                <p:cTn id="52" presetID="53" presetClass="entr" presetSubtype="16" repeatCount="indefinite"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2000" fill="hold"/>
                                        <p:tgtEl>
                                          <p:spTgt spid="20"/>
                                        </p:tgtEl>
                                        <p:attrNameLst>
                                          <p:attrName>ppt_w</p:attrName>
                                        </p:attrNameLst>
                                      </p:cBhvr>
                                      <p:tavLst>
                                        <p:tav tm="0">
                                          <p:val>
                                            <p:fltVal val="0"/>
                                          </p:val>
                                        </p:tav>
                                        <p:tav tm="100000">
                                          <p:val>
                                            <p:strVal val="#ppt_w"/>
                                          </p:val>
                                        </p:tav>
                                      </p:tavLst>
                                    </p:anim>
                                    <p:anim calcmode="lin" valueType="num">
                                      <p:cBhvr>
                                        <p:cTn id="55" dur="2000" fill="hold"/>
                                        <p:tgtEl>
                                          <p:spTgt spid="20"/>
                                        </p:tgtEl>
                                        <p:attrNameLst>
                                          <p:attrName>ppt_h</p:attrName>
                                        </p:attrNameLst>
                                      </p:cBhvr>
                                      <p:tavLst>
                                        <p:tav tm="0">
                                          <p:val>
                                            <p:fltVal val="0"/>
                                          </p:val>
                                        </p:tav>
                                        <p:tav tm="100000">
                                          <p:val>
                                            <p:strVal val="#ppt_h"/>
                                          </p:val>
                                        </p:tav>
                                      </p:tavLst>
                                    </p:anim>
                                    <p:animEffect transition="in" filter="fade">
                                      <p:cBhvr>
                                        <p:cTn id="56" dur="20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par>
                                <p:cTn id="60" presetID="10" presetClass="exit" presetSubtype="0" fill="hold" nodeType="withEffect">
                                  <p:stCondLst>
                                    <p:cond delay="0"/>
                                  </p:stCondLst>
                                  <p:childTnLst>
                                    <p:animEffect transition="out" filter="fade">
                                      <p:cBhvr>
                                        <p:cTn id="61" dur="500"/>
                                        <p:tgtEl>
                                          <p:spTgt spid="40"/>
                                        </p:tgtEl>
                                      </p:cBhvr>
                                    </p:animEffect>
                                    <p:set>
                                      <p:cBhvr>
                                        <p:cTn id="62" dur="1" fill="hold">
                                          <p:stCondLst>
                                            <p:cond delay="499"/>
                                          </p:stCondLst>
                                        </p:cTn>
                                        <p:tgtEl>
                                          <p:spTgt spid="4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43"/>
                                        </p:tgtEl>
                                      </p:cBhvr>
                                    </p:animEffect>
                                    <p:set>
                                      <p:cBhvr>
                                        <p:cTn id="65" dur="1" fill="hold">
                                          <p:stCondLst>
                                            <p:cond delay="499"/>
                                          </p:stCondLst>
                                        </p:cTn>
                                        <p:tgtEl>
                                          <p:spTgt spid="43"/>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46"/>
                                        </p:tgtEl>
                                      </p:cBhvr>
                                    </p:animEffect>
                                    <p:set>
                                      <p:cBhvr>
                                        <p:cTn id="68" dur="1" fill="hold">
                                          <p:stCondLst>
                                            <p:cond delay="499"/>
                                          </p:stCondLst>
                                        </p:cTn>
                                        <p:tgtEl>
                                          <p:spTgt spid="4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23"/>
                                        </p:tgtEl>
                                      </p:cBhvr>
                                    </p:animEffect>
                                    <p:set>
                                      <p:cBhvr>
                                        <p:cTn id="73" dur="1" fill="hold">
                                          <p:stCondLst>
                                            <p:cond delay="499"/>
                                          </p:stCondLst>
                                        </p:cTn>
                                        <p:tgtEl>
                                          <p:spTgt spid="23"/>
                                        </p:tgtEl>
                                        <p:attrNameLst>
                                          <p:attrName>style.visibility</p:attrName>
                                        </p:attrNameLst>
                                      </p:cBhvr>
                                      <p:to>
                                        <p:strVal val="hidden"/>
                                      </p:to>
                                    </p:set>
                                  </p:childTnLst>
                                </p:cTn>
                              </p:par>
                              <p:par>
                                <p:cTn id="74" presetID="53" presetClass="entr" presetSubtype="16" repeatCount="indefinite" fill="hold" nodeType="withEffect">
                                  <p:stCondLst>
                                    <p:cond delay="0"/>
                                  </p:stCondLst>
                                  <p:childTnLst>
                                    <p:set>
                                      <p:cBhvr>
                                        <p:cTn id="75" dur="1" fill="hold">
                                          <p:stCondLst>
                                            <p:cond delay="0"/>
                                          </p:stCondLst>
                                        </p:cTn>
                                        <p:tgtEl>
                                          <p:spTgt spid="51"/>
                                        </p:tgtEl>
                                        <p:attrNameLst>
                                          <p:attrName>style.visibility</p:attrName>
                                        </p:attrNameLst>
                                      </p:cBhvr>
                                      <p:to>
                                        <p:strVal val="visible"/>
                                      </p:to>
                                    </p:set>
                                    <p:anim calcmode="lin" valueType="num">
                                      <p:cBhvr>
                                        <p:cTn id="76" dur="2000" fill="hold"/>
                                        <p:tgtEl>
                                          <p:spTgt spid="51"/>
                                        </p:tgtEl>
                                        <p:attrNameLst>
                                          <p:attrName>ppt_w</p:attrName>
                                        </p:attrNameLst>
                                      </p:cBhvr>
                                      <p:tavLst>
                                        <p:tav tm="0">
                                          <p:val>
                                            <p:fltVal val="0"/>
                                          </p:val>
                                        </p:tav>
                                        <p:tav tm="100000">
                                          <p:val>
                                            <p:strVal val="#ppt_w"/>
                                          </p:val>
                                        </p:tav>
                                      </p:tavLst>
                                    </p:anim>
                                    <p:anim calcmode="lin" valueType="num">
                                      <p:cBhvr>
                                        <p:cTn id="77" dur="2000" fill="hold"/>
                                        <p:tgtEl>
                                          <p:spTgt spid="51"/>
                                        </p:tgtEl>
                                        <p:attrNameLst>
                                          <p:attrName>ppt_h</p:attrName>
                                        </p:attrNameLst>
                                      </p:cBhvr>
                                      <p:tavLst>
                                        <p:tav tm="0">
                                          <p:val>
                                            <p:fltVal val="0"/>
                                          </p:val>
                                        </p:tav>
                                        <p:tav tm="100000">
                                          <p:val>
                                            <p:strVal val="#ppt_h"/>
                                          </p:val>
                                        </p:tav>
                                      </p:tavLst>
                                    </p:anim>
                                    <p:animEffect transition="in" filter="fade">
                                      <p:cBhvr>
                                        <p:cTn id="78" dur="2000"/>
                                        <p:tgtEl>
                                          <p:spTgt spid="51"/>
                                        </p:tgtEl>
                                      </p:cBhvr>
                                    </p:animEffect>
                                  </p:childTnLst>
                                </p:cTn>
                              </p:par>
                            </p:childTnLst>
                          </p:cTn>
                        </p:par>
                        <p:par>
                          <p:cTn id="79" fill="hold">
                            <p:stCondLst>
                              <p:cond delay="2000"/>
                            </p:stCondLst>
                            <p:childTnLst>
                              <p:par>
                                <p:cTn id="80" presetID="42" presetClass="path" presetSubtype="0" accel="50000" decel="50000" fill="hold" grpId="0" nodeType="afterEffect">
                                  <p:stCondLst>
                                    <p:cond delay="0"/>
                                  </p:stCondLst>
                                  <p:childTnLst>
                                    <p:animMotion origin="layout" path="M -3.61111E-6 -1.97531E-6 L 0.24011 0.00371 " pathEditMode="relative" rAng="0" ptsTypes="AA">
                                      <p:cBhvr>
                                        <p:cTn id="81" dur="2000" fill="hold"/>
                                        <p:tgtEl>
                                          <p:spTgt spid="28"/>
                                        </p:tgtEl>
                                        <p:attrNameLst>
                                          <p:attrName>ppt_x</p:attrName>
                                          <p:attrName>ppt_y</p:attrName>
                                        </p:attrNameLst>
                                      </p:cBhvr>
                                      <p:rCtr x="11997" y="185"/>
                                    </p:animMotion>
                                  </p:childTnLst>
                                </p:cTn>
                              </p:par>
                              <p:par>
                                <p:cTn id="82" presetID="10" presetClass="exit" presetSubtype="0" fill="hold" grpId="0" nodeType="withEffect">
                                  <p:stCondLst>
                                    <p:cond delay="0"/>
                                  </p:stCondLst>
                                  <p:childTnLst>
                                    <p:animEffect transition="out" filter="fade">
                                      <p:cBhvr>
                                        <p:cTn id="83" dur="500"/>
                                        <p:tgtEl>
                                          <p:spTgt spid="29"/>
                                        </p:tgtEl>
                                      </p:cBhvr>
                                    </p:animEffect>
                                    <p:set>
                                      <p:cBhvr>
                                        <p:cTn id="84" dur="1" fill="hold">
                                          <p:stCondLst>
                                            <p:cond delay="499"/>
                                          </p:stCondLst>
                                        </p:cTn>
                                        <p:tgtEl>
                                          <p:spTgt spid="29"/>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54"/>
                                        </p:tgtEl>
                                        <p:attrNameLst>
                                          <p:attrName>style.visibility</p:attrName>
                                        </p:attrNameLst>
                                      </p:cBhvr>
                                      <p:to>
                                        <p:strVal val="visible"/>
                                      </p:to>
                                    </p:set>
                                    <p:animEffect transition="in" filter="fade">
                                      <p:cBhvr>
                                        <p:cTn id="8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50" grpId="0"/>
      <p:bldP spid="5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D77F9F-BA4C-425B-9B6B-994CBA1EE946}"/>
              </a:ext>
            </a:extLst>
          </p:cNvPr>
          <p:cNvSpPr txBox="1"/>
          <p:nvPr/>
        </p:nvSpPr>
        <p:spPr>
          <a:xfrm>
            <a:off x="323528" y="181919"/>
            <a:ext cx="2954655" cy="369332"/>
          </a:xfrm>
          <a:prstGeom prst="rect">
            <a:avLst/>
          </a:prstGeom>
          <a:solidFill>
            <a:srgbClr val="2F452F"/>
          </a:solidFill>
        </p:spPr>
        <p:txBody>
          <a:bodyPr wrap="none" rtlCol="0">
            <a:spAutoFit/>
          </a:bodyPr>
          <a:lstStyle/>
          <a:p>
            <a:r>
              <a:rPr lang="zh-CN" altLang="en-US" dirty="0">
                <a:solidFill>
                  <a:schemeClr val="accent2"/>
                </a:solidFill>
              </a:rPr>
              <a:t>三、“厄尔尼诺”现象机理</a:t>
            </a:r>
          </a:p>
        </p:txBody>
      </p:sp>
      <p:sp>
        <p:nvSpPr>
          <p:cNvPr id="4" name="文本框 3">
            <a:extLst>
              <a:ext uri="{FF2B5EF4-FFF2-40B4-BE49-F238E27FC236}">
                <a16:creationId xmlns:a16="http://schemas.microsoft.com/office/drawing/2014/main" id="{BAE71D99-736C-40F6-9AC0-335FAA70E484}"/>
              </a:ext>
            </a:extLst>
          </p:cNvPr>
          <p:cNvSpPr txBox="1"/>
          <p:nvPr/>
        </p:nvSpPr>
        <p:spPr>
          <a:xfrm>
            <a:off x="1043608" y="1131590"/>
            <a:ext cx="7632848" cy="369332"/>
          </a:xfrm>
          <a:prstGeom prst="rect">
            <a:avLst/>
          </a:prstGeom>
          <a:noFill/>
        </p:spPr>
        <p:txBody>
          <a:bodyPr wrap="square" rtlCol="0">
            <a:spAutoFit/>
          </a:bodyPr>
          <a:lstStyle/>
          <a:p>
            <a:endParaRPr lang="zh-CN" altLang="en-US" dirty="0">
              <a:solidFill>
                <a:schemeClr val="bg1"/>
              </a:solidFill>
            </a:endParaRPr>
          </a:p>
        </p:txBody>
      </p:sp>
      <p:pic>
        <p:nvPicPr>
          <p:cNvPr id="5" name="图片 4">
            <a:extLst>
              <a:ext uri="{FF2B5EF4-FFF2-40B4-BE49-F238E27FC236}">
                <a16:creationId xmlns:a16="http://schemas.microsoft.com/office/drawing/2014/main" id="{8BE7A4D5-8A41-4C98-8688-2F881AE6DCD3}"/>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b="8547"/>
          <a:stretch/>
        </p:blipFill>
        <p:spPr>
          <a:xfrm>
            <a:off x="0" y="123478"/>
            <a:ext cx="9144001" cy="4592249"/>
          </a:xfrm>
          <a:prstGeom prst="rect">
            <a:avLst/>
          </a:prstGeom>
          <a:scene3d>
            <a:camera prst="perspectiveRelaxed" fov="6000000">
              <a:rot lat="18573604" lon="0" rev="0"/>
            </a:camera>
            <a:lightRig rig="threePt" dir="t"/>
          </a:scene3d>
          <a:sp3d z="-25400"/>
        </p:spPr>
      </p:pic>
      <p:grpSp>
        <p:nvGrpSpPr>
          <p:cNvPr id="38" name="组合 37">
            <a:extLst>
              <a:ext uri="{FF2B5EF4-FFF2-40B4-BE49-F238E27FC236}">
                <a16:creationId xmlns:a16="http://schemas.microsoft.com/office/drawing/2014/main" id="{F2154ABC-EDC6-498C-9AC3-A122423B706C}"/>
              </a:ext>
            </a:extLst>
          </p:cNvPr>
          <p:cNvGrpSpPr/>
          <p:nvPr/>
        </p:nvGrpSpPr>
        <p:grpSpPr>
          <a:xfrm>
            <a:off x="4595148" y="2485735"/>
            <a:ext cx="3496711" cy="222741"/>
            <a:chOff x="4154952" y="2465324"/>
            <a:chExt cx="3968501" cy="301262"/>
          </a:xfrm>
        </p:grpSpPr>
        <p:sp>
          <p:nvSpPr>
            <p:cNvPr id="39" name="箭头: 右 38">
              <a:extLst>
                <a:ext uri="{FF2B5EF4-FFF2-40B4-BE49-F238E27FC236}">
                  <a16:creationId xmlns:a16="http://schemas.microsoft.com/office/drawing/2014/main" id="{CB8961AA-3A59-4909-9D55-CC6DC79A4FF1}"/>
                </a:ext>
              </a:extLst>
            </p:cNvPr>
            <p:cNvSpPr/>
            <p:nvPr/>
          </p:nvSpPr>
          <p:spPr>
            <a:xfrm rot="10800000">
              <a:off x="4154952" y="2465324"/>
              <a:ext cx="1969847" cy="301261"/>
            </a:xfrm>
            <a:prstGeom prst="rightArrow">
              <a:avLst>
                <a:gd name="adj1" fmla="val 50000"/>
                <a:gd name="adj2" fmla="val 76581"/>
              </a:avLst>
            </a:prstGeom>
            <a:gradFill flip="none" rotWithShape="1">
              <a:gsLst>
                <a:gs pos="0">
                  <a:srgbClr val="FFC000">
                    <a:alpha val="72000"/>
                  </a:srgbClr>
                </a:gs>
                <a:gs pos="67000">
                  <a:schemeClr val="bg1">
                    <a:lumMod val="95000"/>
                    <a:alpha val="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39">
              <a:extLst>
                <a:ext uri="{FF2B5EF4-FFF2-40B4-BE49-F238E27FC236}">
                  <a16:creationId xmlns:a16="http://schemas.microsoft.com/office/drawing/2014/main" id="{6FEE4691-FE7B-4D8E-B14C-6A8DD25E1217}"/>
                </a:ext>
              </a:extLst>
            </p:cNvPr>
            <p:cNvSpPr/>
            <p:nvPr/>
          </p:nvSpPr>
          <p:spPr>
            <a:xfrm>
              <a:off x="6153606" y="2465325"/>
              <a:ext cx="1969847" cy="301261"/>
            </a:xfrm>
            <a:prstGeom prst="rightArrow">
              <a:avLst>
                <a:gd name="adj1" fmla="val 50000"/>
                <a:gd name="adj2" fmla="val 765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E740579C-514C-4533-BE85-F3E00C059C7A}"/>
              </a:ext>
            </a:extLst>
          </p:cNvPr>
          <p:cNvGrpSpPr/>
          <p:nvPr/>
        </p:nvGrpSpPr>
        <p:grpSpPr>
          <a:xfrm rot="5400000">
            <a:off x="3094528" y="2425432"/>
            <a:ext cx="1859798" cy="206024"/>
            <a:chOff x="4154952" y="2465324"/>
            <a:chExt cx="3968501" cy="301262"/>
          </a:xfrm>
        </p:grpSpPr>
        <p:sp>
          <p:nvSpPr>
            <p:cNvPr id="42" name="箭头: 右 41">
              <a:extLst>
                <a:ext uri="{FF2B5EF4-FFF2-40B4-BE49-F238E27FC236}">
                  <a16:creationId xmlns:a16="http://schemas.microsoft.com/office/drawing/2014/main" id="{8E837E31-1808-4B75-A634-966E83E08EF0}"/>
                </a:ext>
              </a:extLst>
            </p:cNvPr>
            <p:cNvSpPr/>
            <p:nvPr/>
          </p:nvSpPr>
          <p:spPr>
            <a:xfrm rot="10800000">
              <a:off x="4154952" y="2465324"/>
              <a:ext cx="1969847" cy="301261"/>
            </a:xfrm>
            <a:prstGeom prst="rightArrow">
              <a:avLst>
                <a:gd name="adj1" fmla="val 50000"/>
                <a:gd name="adj2" fmla="val 76581"/>
              </a:avLst>
            </a:prstGeom>
            <a:gradFill flip="none" rotWithShape="1">
              <a:gsLst>
                <a:gs pos="0">
                  <a:srgbClr val="FFC000">
                    <a:alpha val="72000"/>
                  </a:srgbClr>
                </a:gs>
                <a:gs pos="67000">
                  <a:schemeClr val="bg1">
                    <a:lumMod val="95000"/>
                    <a:alpha val="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4ABB131E-3DAA-48B1-8363-86E22B4B06A4}"/>
                </a:ext>
              </a:extLst>
            </p:cNvPr>
            <p:cNvSpPr/>
            <p:nvPr/>
          </p:nvSpPr>
          <p:spPr>
            <a:xfrm>
              <a:off x="6153606" y="2465325"/>
              <a:ext cx="1969847" cy="301261"/>
            </a:xfrm>
            <a:prstGeom prst="rightArrow">
              <a:avLst>
                <a:gd name="adj1" fmla="val 50000"/>
                <a:gd name="adj2" fmla="val 765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云形 43">
            <a:extLst>
              <a:ext uri="{FF2B5EF4-FFF2-40B4-BE49-F238E27FC236}">
                <a16:creationId xmlns:a16="http://schemas.microsoft.com/office/drawing/2014/main" id="{B6C67132-3FE7-4D41-AE8D-7B372C71DEA5}"/>
              </a:ext>
            </a:extLst>
          </p:cNvPr>
          <p:cNvSpPr/>
          <p:nvPr/>
        </p:nvSpPr>
        <p:spPr>
          <a:xfrm>
            <a:off x="3443200" y="982188"/>
            <a:ext cx="1114314" cy="603803"/>
          </a:xfrm>
          <a:prstGeom prst="cloud">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a:extLst>
              <a:ext uri="{FF2B5EF4-FFF2-40B4-BE49-F238E27FC236}">
                <a16:creationId xmlns:a16="http://schemas.microsoft.com/office/drawing/2014/main" id="{2CC4E97E-3AA8-4F25-8ED7-3E2C4357B817}"/>
              </a:ext>
            </a:extLst>
          </p:cNvPr>
          <p:cNvGrpSpPr/>
          <p:nvPr/>
        </p:nvGrpSpPr>
        <p:grpSpPr>
          <a:xfrm rot="10800000">
            <a:off x="2407935" y="1151925"/>
            <a:ext cx="3817477" cy="237165"/>
            <a:chOff x="4154952" y="2465324"/>
            <a:chExt cx="3968501" cy="301262"/>
          </a:xfrm>
        </p:grpSpPr>
        <p:sp>
          <p:nvSpPr>
            <p:cNvPr id="46" name="箭头: 右 45">
              <a:extLst>
                <a:ext uri="{FF2B5EF4-FFF2-40B4-BE49-F238E27FC236}">
                  <a16:creationId xmlns:a16="http://schemas.microsoft.com/office/drawing/2014/main" id="{3DAE9522-2E46-4350-9171-034FEC2E1540}"/>
                </a:ext>
              </a:extLst>
            </p:cNvPr>
            <p:cNvSpPr/>
            <p:nvPr/>
          </p:nvSpPr>
          <p:spPr>
            <a:xfrm rot="10800000">
              <a:off x="4154952" y="2465324"/>
              <a:ext cx="1969847" cy="301261"/>
            </a:xfrm>
            <a:prstGeom prst="rightArrow">
              <a:avLst>
                <a:gd name="adj1" fmla="val 50000"/>
                <a:gd name="adj2" fmla="val 76581"/>
              </a:avLst>
            </a:prstGeom>
            <a:gradFill flip="none" rotWithShape="1">
              <a:gsLst>
                <a:gs pos="0">
                  <a:srgbClr val="FFC000">
                    <a:alpha val="72000"/>
                  </a:srgbClr>
                </a:gs>
                <a:gs pos="67000">
                  <a:schemeClr val="bg1">
                    <a:lumMod val="95000"/>
                    <a:alpha val="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箭头: 右 46">
              <a:extLst>
                <a:ext uri="{FF2B5EF4-FFF2-40B4-BE49-F238E27FC236}">
                  <a16:creationId xmlns:a16="http://schemas.microsoft.com/office/drawing/2014/main" id="{13D2A94B-68A0-4603-ADEC-C517CC5E64CA}"/>
                </a:ext>
              </a:extLst>
            </p:cNvPr>
            <p:cNvSpPr/>
            <p:nvPr/>
          </p:nvSpPr>
          <p:spPr>
            <a:xfrm>
              <a:off x="6153606" y="2465325"/>
              <a:ext cx="1969847" cy="301261"/>
            </a:xfrm>
            <a:prstGeom prst="rightArrow">
              <a:avLst>
                <a:gd name="adj1" fmla="val 50000"/>
                <a:gd name="adj2" fmla="val 765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a:extLst>
              <a:ext uri="{FF2B5EF4-FFF2-40B4-BE49-F238E27FC236}">
                <a16:creationId xmlns:a16="http://schemas.microsoft.com/office/drawing/2014/main" id="{960A7541-EF2B-46DD-B9E1-E93337ABACF4}"/>
              </a:ext>
            </a:extLst>
          </p:cNvPr>
          <p:cNvGrpSpPr/>
          <p:nvPr/>
        </p:nvGrpSpPr>
        <p:grpSpPr>
          <a:xfrm rot="16200000">
            <a:off x="5566744" y="1325269"/>
            <a:ext cx="1859644" cy="206024"/>
            <a:chOff x="4155281" y="2465325"/>
            <a:chExt cx="3968172" cy="301261"/>
          </a:xfrm>
        </p:grpSpPr>
        <p:sp>
          <p:nvSpPr>
            <p:cNvPr id="49" name="箭头: 右 48">
              <a:extLst>
                <a:ext uri="{FF2B5EF4-FFF2-40B4-BE49-F238E27FC236}">
                  <a16:creationId xmlns:a16="http://schemas.microsoft.com/office/drawing/2014/main" id="{84946D1C-7882-4CF0-8342-4D328F89B96C}"/>
                </a:ext>
              </a:extLst>
            </p:cNvPr>
            <p:cNvSpPr/>
            <p:nvPr/>
          </p:nvSpPr>
          <p:spPr>
            <a:xfrm rot="10800000">
              <a:off x="4155281" y="2465325"/>
              <a:ext cx="1969847" cy="301261"/>
            </a:xfrm>
            <a:prstGeom prst="rightArrow">
              <a:avLst>
                <a:gd name="adj1" fmla="val 50000"/>
                <a:gd name="adj2" fmla="val 76581"/>
              </a:avLst>
            </a:prstGeom>
            <a:gradFill flip="none" rotWithShape="1">
              <a:gsLst>
                <a:gs pos="0">
                  <a:srgbClr val="FFC000">
                    <a:alpha val="72000"/>
                  </a:srgbClr>
                </a:gs>
                <a:gs pos="67000">
                  <a:schemeClr val="bg1">
                    <a:lumMod val="95000"/>
                    <a:alpha val="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箭头: 右 49">
              <a:extLst>
                <a:ext uri="{FF2B5EF4-FFF2-40B4-BE49-F238E27FC236}">
                  <a16:creationId xmlns:a16="http://schemas.microsoft.com/office/drawing/2014/main" id="{A3F471DD-D660-4526-9A14-63FAACC723FF}"/>
                </a:ext>
              </a:extLst>
            </p:cNvPr>
            <p:cNvSpPr/>
            <p:nvPr/>
          </p:nvSpPr>
          <p:spPr>
            <a:xfrm>
              <a:off x="6153606" y="2465325"/>
              <a:ext cx="1969847" cy="301261"/>
            </a:xfrm>
            <a:prstGeom prst="rightArrow">
              <a:avLst>
                <a:gd name="adj1" fmla="val 50000"/>
                <a:gd name="adj2" fmla="val 765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椭圆 52">
            <a:extLst>
              <a:ext uri="{FF2B5EF4-FFF2-40B4-BE49-F238E27FC236}">
                <a16:creationId xmlns:a16="http://schemas.microsoft.com/office/drawing/2014/main" id="{17242FAA-51BA-4A53-8627-FAB2918B5953}"/>
              </a:ext>
            </a:extLst>
          </p:cNvPr>
          <p:cNvSpPr/>
          <p:nvPr/>
        </p:nvSpPr>
        <p:spPr>
          <a:xfrm>
            <a:off x="3466295" y="2178884"/>
            <a:ext cx="1114315" cy="779961"/>
          </a:xfrm>
          <a:prstGeom prst="ellipse">
            <a:avLst/>
          </a:prstGeom>
          <a:gradFill flip="none" rotWithShape="1">
            <a:gsLst>
              <a:gs pos="78000">
                <a:schemeClr val="accent2">
                  <a:lumMod val="60000"/>
                  <a:lumOff val="40000"/>
                  <a:alpha val="76000"/>
                </a:schemeClr>
              </a:gs>
              <a:gs pos="49000">
                <a:schemeClr val="accent2">
                  <a:lumMod val="75000"/>
                  <a:alpha val="84000"/>
                </a:schemeClr>
              </a:gs>
              <a:gs pos="0">
                <a:schemeClr val="accent2">
                  <a:lumMod val="50000"/>
                  <a:alpha val="80000"/>
                </a:schemeClr>
              </a:gs>
              <a:gs pos="100000">
                <a:schemeClr val="accent3">
                  <a:lumMod val="60000"/>
                  <a:lumOff val="40000"/>
                </a:schemeClr>
              </a:gs>
            </a:gsLst>
            <a:path path="shape">
              <a:fillToRect l="50000" t="50000" r="50000" b="50000"/>
            </a:path>
            <a:tileRect/>
          </a:gradFill>
          <a:ln>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暖</a:t>
            </a:r>
          </a:p>
        </p:txBody>
      </p:sp>
      <p:sp>
        <p:nvSpPr>
          <p:cNvPr id="54" name="椭圆 53">
            <a:extLst>
              <a:ext uri="{FF2B5EF4-FFF2-40B4-BE49-F238E27FC236}">
                <a16:creationId xmlns:a16="http://schemas.microsoft.com/office/drawing/2014/main" id="{2AC0885E-30FE-411A-8BB6-70A504EC13E6}"/>
              </a:ext>
            </a:extLst>
          </p:cNvPr>
          <p:cNvSpPr/>
          <p:nvPr/>
        </p:nvSpPr>
        <p:spPr>
          <a:xfrm>
            <a:off x="5899613" y="2207648"/>
            <a:ext cx="1114315" cy="779961"/>
          </a:xfrm>
          <a:prstGeom prst="ellipse">
            <a:avLst/>
          </a:prstGeom>
          <a:gradFill>
            <a:gsLst>
              <a:gs pos="59000">
                <a:srgbClr val="009900">
                  <a:alpha val="92000"/>
                </a:srgbClr>
              </a:gs>
              <a:gs pos="33000">
                <a:srgbClr val="008000">
                  <a:alpha val="82000"/>
                </a:srgbClr>
              </a:gs>
              <a:gs pos="0">
                <a:srgbClr val="006600">
                  <a:alpha val="80000"/>
                </a:srgbClr>
              </a:gs>
              <a:gs pos="92000">
                <a:srgbClr val="92D050">
                  <a:alpha val="66000"/>
                </a:srgbClr>
              </a:gs>
            </a:gsLst>
            <a:path path="shape">
              <a:fillToRect l="50000" t="50000" r="50000" b="50000"/>
            </a:path>
          </a:gradFill>
          <a:ln>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冷</a:t>
            </a:r>
          </a:p>
        </p:txBody>
      </p:sp>
      <p:pic>
        <p:nvPicPr>
          <p:cNvPr id="55" name="图形 54" descr="太阳">
            <a:extLst>
              <a:ext uri="{FF2B5EF4-FFF2-40B4-BE49-F238E27FC236}">
                <a16:creationId xmlns:a16="http://schemas.microsoft.com/office/drawing/2014/main" id="{4BFCBE5C-6C35-42A6-ABA0-37D5031DA7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07081" y="984937"/>
            <a:ext cx="578968" cy="578968"/>
          </a:xfrm>
          <a:prstGeom prst="rect">
            <a:avLst/>
          </a:prstGeom>
        </p:spPr>
      </p:pic>
      <p:sp>
        <p:nvSpPr>
          <p:cNvPr id="56" name="椭圆 55">
            <a:extLst>
              <a:ext uri="{FF2B5EF4-FFF2-40B4-BE49-F238E27FC236}">
                <a16:creationId xmlns:a16="http://schemas.microsoft.com/office/drawing/2014/main" id="{DEC128D3-28CB-4ECB-93D5-EA9F4F692AA1}"/>
              </a:ext>
            </a:extLst>
          </p:cNvPr>
          <p:cNvSpPr/>
          <p:nvPr/>
        </p:nvSpPr>
        <p:spPr>
          <a:xfrm>
            <a:off x="936410" y="2178883"/>
            <a:ext cx="1114315" cy="779961"/>
          </a:xfrm>
          <a:prstGeom prst="ellipse">
            <a:avLst/>
          </a:prstGeom>
          <a:gradFill>
            <a:gsLst>
              <a:gs pos="59000">
                <a:srgbClr val="009900">
                  <a:alpha val="92000"/>
                </a:srgbClr>
              </a:gs>
              <a:gs pos="33000">
                <a:srgbClr val="008000">
                  <a:alpha val="82000"/>
                </a:srgbClr>
              </a:gs>
              <a:gs pos="0">
                <a:srgbClr val="006600">
                  <a:alpha val="80000"/>
                </a:srgbClr>
              </a:gs>
              <a:gs pos="92000">
                <a:srgbClr val="92D050">
                  <a:alpha val="66000"/>
                </a:srgbClr>
              </a:gs>
            </a:gsLst>
            <a:path path="shape">
              <a:fillToRect l="50000" t="50000" r="50000" b="50000"/>
            </a:path>
          </a:gradFill>
          <a:ln>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冷</a:t>
            </a:r>
          </a:p>
        </p:txBody>
      </p:sp>
      <p:pic>
        <p:nvPicPr>
          <p:cNvPr id="57" name="图形 56" descr="太阳">
            <a:extLst>
              <a:ext uri="{FF2B5EF4-FFF2-40B4-BE49-F238E27FC236}">
                <a16:creationId xmlns:a16="http://schemas.microsoft.com/office/drawing/2014/main" id="{48A5CC19-6BB7-4B02-A57F-A325CA0662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0591" y="1026772"/>
            <a:ext cx="578968" cy="578968"/>
          </a:xfrm>
          <a:prstGeom prst="rect">
            <a:avLst/>
          </a:prstGeom>
        </p:spPr>
      </p:pic>
      <p:grpSp>
        <p:nvGrpSpPr>
          <p:cNvPr id="61" name="组合 60">
            <a:extLst>
              <a:ext uri="{FF2B5EF4-FFF2-40B4-BE49-F238E27FC236}">
                <a16:creationId xmlns:a16="http://schemas.microsoft.com/office/drawing/2014/main" id="{6D63EEBB-5F3A-44E6-B8B0-5E64FD05A8E7}"/>
              </a:ext>
            </a:extLst>
          </p:cNvPr>
          <p:cNvGrpSpPr/>
          <p:nvPr/>
        </p:nvGrpSpPr>
        <p:grpSpPr>
          <a:xfrm>
            <a:off x="1851341" y="1229212"/>
            <a:ext cx="3480820" cy="183790"/>
            <a:chOff x="4154952" y="2465324"/>
            <a:chExt cx="3968501" cy="301262"/>
          </a:xfrm>
        </p:grpSpPr>
        <p:sp>
          <p:nvSpPr>
            <p:cNvPr id="62" name="箭头: 右 61">
              <a:extLst>
                <a:ext uri="{FF2B5EF4-FFF2-40B4-BE49-F238E27FC236}">
                  <a16:creationId xmlns:a16="http://schemas.microsoft.com/office/drawing/2014/main" id="{34D91470-D8A2-4D46-A97C-D83BCB0C5A8B}"/>
                </a:ext>
              </a:extLst>
            </p:cNvPr>
            <p:cNvSpPr/>
            <p:nvPr/>
          </p:nvSpPr>
          <p:spPr>
            <a:xfrm rot="10800000">
              <a:off x="4154952" y="2465324"/>
              <a:ext cx="1969847" cy="301261"/>
            </a:xfrm>
            <a:prstGeom prst="rightArrow">
              <a:avLst>
                <a:gd name="adj1" fmla="val 50000"/>
                <a:gd name="adj2" fmla="val 76581"/>
              </a:avLst>
            </a:prstGeom>
            <a:gradFill flip="none" rotWithShape="1">
              <a:gsLst>
                <a:gs pos="0">
                  <a:srgbClr val="FFC000">
                    <a:alpha val="72000"/>
                  </a:srgbClr>
                </a:gs>
                <a:gs pos="67000">
                  <a:schemeClr val="bg1">
                    <a:lumMod val="95000"/>
                    <a:alpha val="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箭头: 右 62">
              <a:extLst>
                <a:ext uri="{FF2B5EF4-FFF2-40B4-BE49-F238E27FC236}">
                  <a16:creationId xmlns:a16="http://schemas.microsoft.com/office/drawing/2014/main" id="{2A57189C-4B37-46EA-B8A2-90D0F5990519}"/>
                </a:ext>
              </a:extLst>
            </p:cNvPr>
            <p:cNvSpPr/>
            <p:nvPr/>
          </p:nvSpPr>
          <p:spPr>
            <a:xfrm>
              <a:off x="6153606" y="2465325"/>
              <a:ext cx="1969847" cy="301261"/>
            </a:xfrm>
            <a:prstGeom prst="rightArrow">
              <a:avLst>
                <a:gd name="adj1" fmla="val 50000"/>
                <a:gd name="adj2" fmla="val 765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a:extLst>
              <a:ext uri="{FF2B5EF4-FFF2-40B4-BE49-F238E27FC236}">
                <a16:creationId xmlns:a16="http://schemas.microsoft.com/office/drawing/2014/main" id="{A84A46FD-B0F8-45E2-B84C-F5D44C3D84CA}"/>
              </a:ext>
            </a:extLst>
          </p:cNvPr>
          <p:cNvGrpSpPr/>
          <p:nvPr/>
        </p:nvGrpSpPr>
        <p:grpSpPr>
          <a:xfrm rot="16200000">
            <a:off x="565496" y="1213243"/>
            <a:ext cx="1859644" cy="206024"/>
            <a:chOff x="4155281" y="2465325"/>
            <a:chExt cx="3968172" cy="301261"/>
          </a:xfrm>
        </p:grpSpPr>
        <p:sp>
          <p:nvSpPr>
            <p:cNvPr id="65" name="箭头: 右 64">
              <a:extLst>
                <a:ext uri="{FF2B5EF4-FFF2-40B4-BE49-F238E27FC236}">
                  <a16:creationId xmlns:a16="http://schemas.microsoft.com/office/drawing/2014/main" id="{08D84A5F-C908-45F2-8E87-20A96F89486E}"/>
                </a:ext>
              </a:extLst>
            </p:cNvPr>
            <p:cNvSpPr/>
            <p:nvPr/>
          </p:nvSpPr>
          <p:spPr>
            <a:xfrm rot="10800000">
              <a:off x="4155281" y="2465325"/>
              <a:ext cx="1969847" cy="301261"/>
            </a:xfrm>
            <a:prstGeom prst="rightArrow">
              <a:avLst>
                <a:gd name="adj1" fmla="val 50000"/>
                <a:gd name="adj2" fmla="val 76581"/>
              </a:avLst>
            </a:prstGeom>
            <a:gradFill flip="none" rotWithShape="1">
              <a:gsLst>
                <a:gs pos="0">
                  <a:srgbClr val="FFC000">
                    <a:alpha val="72000"/>
                  </a:srgbClr>
                </a:gs>
                <a:gs pos="67000">
                  <a:schemeClr val="bg1">
                    <a:lumMod val="95000"/>
                    <a:alpha val="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箭头: 右 65">
              <a:extLst>
                <a:ext uri="{FF2B5EF4-FFF2-40B4-BE49-F238E27FC236}">
                  <a16:creationId xmlns:a16="http://schemas.microsoft.com/office/drawing/2014/main" id="{705BDABC-A430-49F2-B47A-3DF45DF6E8E3}"/>
                </a:ext>
              </a:extLst>
            </p:cNvPr>
            <p:cNvSpPr/>
            <p:nvPr/>
          </p:nvSpPr>
          <p:spPr>
            <a:xfrm>
              <a:off x="6153606" y="2465325"/>
              <a:ext cx="1969847" cy="301261"/>
            </a:xfrm>
            <a:prstGeom prst="rightArrow">
              <a:avLst>
                <a:gd name="adj1" fmla="val 50000"/>
                <a:gd name="adj2" fmla="val 765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a:extLst>
              <a:ext uri="{FF2B5EF4-FFF2-40B4-BE49-F238E27FC236}">
                <a16:creationId xmlns:a16="http://schemas.microsoft.com/office/drawing/2014/main" id="{6D3104A1-6394-476C-B1DD-0A77742BB286}"/>
              </a:ext>
            </a:extLst>
          </p:cNvPr>
          <p:cNvGrpSpPr/>
          <p:nvPr/>
        </p:nvGrpSpPr>
        <p:grpSpPr>
          <a:xfrm rot="10800000">
            <a:off x="637993" y="2469399"/>
            <a:ext cx="2683270" cy="198927"/>
            <a:chOff x="4154952" y="2465324"/>
            <a:chExt cx="3968501" cy="301262"/>
          </a:xfrm>
        </p:grpSpPr>
        <p:sp>
          <p:nvSpPr>
            <p:cNvPr id="71" name="箭头: 右 70">
              <a:extLst>
                <a:ext uri="{FF2B5EF4-FFF2-40B4-BE49-F238E27FC236}">
                  <a16:creationId xmlns:a16="http://schemas.microsoft.com/office/drawing/2014/main" id="{C43B56E4-BEE8-418C-BF03-D4E269FF646E}"/>
                </a:ext>
              </a:extLst>
            </p:cNvPr>
            <p:cNvSpPr/>
            <p:nvPr/>
          </p:nvSpPr>
          <p:spPr>
            <a:xfrm rot="10800000">
              <a:off x="4154952" y="2465324"/>
              <a:ext cx="1969847" cy="301261"/>
            </a:xfrm>
            <a:prstGeom prst="rightArrow">
              <a:avLst>
                <a:gd name="adj1" fmla="val 50000"/>
                <a:gd name="adj2" fmla="val 76581"/>
              </a:avLst>
            </a:prstGeom>
            <a:gradFill flip="none" rotWithShape="1">
              <a:gsLst>
                <a:gs pos="0">
                  <a:srgbClr val="FFC000">
                    <a:alpha val="72000"/>
                  </a:srgbClr>
                </a:gs>
                <a:gs pos="67000">
                  <a:schemeClr val="bg1">
                    <a:lumMod val="95000"/>
                    <a:alpha val="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箭头: 右 71">
              <a:extLst>
                <a:ext uri="{FF2B5EF4-FFF2-40B4-BE49-F238E27FC236}">
                  <a16:creationId xmlns:a16="http://schemas.microsoft.com/office/drawing/2014/main" id="{B58F2AB0-1E5F-4C9F-8976-59EB2378957F}"/>
                </a:ext>
              </a:extLst>
            </p:cNvPr>
            <p:cNvSpPr/>
            <p:nvPr/>
          </p:nvSpPr>
          <p:spPr>
            <a:xfrm>
              <a:off x="6153606" y="2465325"/>
              <a:ext cx="1969847" cy="301261"/>
            </a:xfrm>
            <a:prstGeom prst="rightArrow">
              <a:avLst>
                <a:gd name="adj1" fmla="val 50000"/>
                <a:gd name="adj2" fmla="val 765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76037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53" presetClass="entr" presetSubtype="16" repeatCount="indefinite"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p:cTn id="10" dur="2000" fill="hold"/>
                                        <p:tgtEl>
                                          <p:spTgt spid="48"/>
                                        </p:tgtEl>
                                        <p:attrNameLst>
                                          <p:attrName>ppt_w</p:attrName>
                                        </p:attrNameLst>
                                      </p:cBhvr>
                                      <p:tavLst>
                                        <p:tav tm="0">
                                          <p:val>
                                            <p:fltVal val="0"/>
                                          </p:val>
                                        </p:tav>
                                        <p:tav tm="100000">
                                          <p:val>
                                            <p:strVal val="#ppt_w"/>
                                          </p:val>
                                        </p:tav>
                                      </p:tavLst>
                                    </p:anim>
                                    <p:anim calcmode="lin" valueType="num">
                                      <p:cBhvr>
                                        <p:cTn id="11" dur="2000" fill="hold"/>
                                        <p:tgtEl>
                                          <p:spTgt spid="48"/>
                                        </p:tgtEl>
                                        <p:attrNameLst>
                                          <p:attrName>ppt_h</p:attrName>
                                        </p:attrNameLst>
                                      </p:cBhvr>
                                      <p:tavLst>
                                        <p:tav tm="0">
                                          <p:val>
                                            <p:fltVal val="0"/>
                                          </p:val>
                                        </p:tav>
                                        <p:tav tm="100000">
                                          <p:val>
                                            <p:strVal val="#ppt_h"/>
                                          </p:val>
                                        </p:tav>
                                      </p:tavLst>
                                    </p:anim>
                                    <p:animEffect transition="in" filter="fade">
                                      <p:cBhvr>
                                        <p:cTn id="12" dur="2000"/>
                                        <p:tgtEl>
                                          <p:spTgt spid="4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53" presetClass="entr" presetSubtype="16" repeatCount="indefinite"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p:cTn id="18" dur="2000" fill="hold"/>
                                        <p:tgtEl>
                                          <p:spTgt spid="38"/>
                                        </p:tgtEl>
                                        <p:attrNameLst>
                                          <p:attrName>ppt_w</p:attrName>
                                        </p:attrNameLst>
                                      </p:cBhvr>
                                      <p:tavLst>
                                        <p:tav tm="0">
                                          <p:val>
                                            <p:fltVal val="0"/>
                                          </p:val>
                                        </p:tav>
                                        <p:tav tm="100000">
                                          <p:val>
                                            <p:strVal val="#ppt_w"/>
                                          </p:val>
                                        </p:tav>
                                      </p:tavLst>
                                    </p:anim>
                                    <p:anim calcmode="lin" valueType="num">
                                      <p:cBhvr>
                                        <p:cTn id="19" dur="2000" fill="hold"/>
                                        <p:tgtEl>
                                          <p:spTgt spid="38"/>
                                        </p:tgtEl>
                                        <p:attrNameLst>
                                          <p:attrName>ppt_h</p:attrName>
                                        </p:attrNameLst>
                                      </p:cBhvr>
                                      <p:tavLst>
                                        <p:tav tm="0">
                                          <p:val>
                                            <p:fltVal val="0"/>
                                          </p:val>
                                        </p:tav>
                                        <p:tav tm="100000">
                                          <p:val>
                                            <p:strVal val="#ppt_h"/>
                                          </p:val>
                                        </p:tav>
                                      </p:tavLst>
                                    </p:anim>
                                    <p:animEffect transition="in" filter="fade">
                                      <p:cBhvr>
                                        <p:cTn id="20" dur="2000"/>
                                        <p:tgtEl>
                                          <p:spTgt spid="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53" presetClass="entr" presetSubtype="16" repeatCount="indefinite"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p:cTn id="26" dur="2000" fill="hold"/>
                                        <p:tgtEl>
                                          <p:spTgt spid="41"/>
                                        </p:tgtEl>
                                        <p:attrNameLst>
                                          <p:attrName>ppt_w</p:attrName>
                                        </p:attrNameLst>
                                      </p:cBhvr>
                                      <p:tavLst>
                                        <p:tav tm="0">
                                          <p:val>
                                            <p:fltVal val="0"/>
                                          </p:val>
                                        </p:tav>
                                        <p:tav tm="100000">
                                          <p:val>
                                            <p:strVal val="#ppt_w"/>
                                          </p:val>
                                        </p:tav>
                                      </p:tavLst>
                                    </p:anim>
                                    <p:anim calcmode="lin" valueType="num">
                                      <p:cBhvr>
                                        <p:cTn id="27" dur="2000" fill="hold"/>
                                        <p:tgtEl>
                                          <p:spTgt spid="41"/>
                                        </p:tgtEl>
                                        <p:attrNameLst>
                                          <p:attrName>ppt_h</p:attrName>
                                        </p:attrNameLst>
                                      </p:cBhvr>
                                      <p:tavLst>
                                        <p:tav tm="0">
                                          <p:val>
                                            <p:fltVal val="0"/>
                                          </p:val>
                                        </p:tav>
                                        <p:tav tm="100000">
                                          <p:val>
                                            <p:strVal val="#ppt_h"/>
                                          </p:val>
                                        </p:tav>
                                      </p:tavLst>
                                    </p:anim>
                                    <p:animEffect transition="in" filter="fade">
                                      <p:cBhvr>
                                        <p:cTn id="28" dur="20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53" presetClass="entr" presetSubtype="16" repeatCount="indefinite"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p:cTn id="34" dur="2000" fill="hold"/>
                                        <p:tgtEl>
                                          <p:spTgt spid="45"/>
                                        </p:tgtEl>
                                        <p:attrNameLst>
                                          <p:attrName>ppt_w</p:attrName>
                                        </p:attrNameLst>
                                      </p:cBhvr>
                                      <p:tavLst>
                                        <p:tav tm="0">
                                          <p:val>
                                            <p:fltVal val="0"/>
                                          </p:val>
                                        </p:tav>
                                        <p:tav tm="100000">
                                          <p:val>
                                            <p:strVal val="#ppt_w"/>
                                          </p:val>
                                        </p:tav>
                                      </p:tavLst>
                                    </p:anim>
                                    <p:anim calcmode="lin" valueType="num">
                                      <p:cBhvr>
                                        <p:cTn id="35" dur="2000" fill="hold"/>
                                        <p:tgtEl>
                                          <p:spTgt spid="45"/>
                                        </p:tgtEl>
                                        <p:attrNameLst>
                                          <p:attrName>ppt_h</p:attrName>
                                        </p:attrNameLst>
                                      </p:cBhvr>
                                      <p:tavLst>
                                        <p:tav tm="0">
                                          <p:val>
                                            <p:fltVal val="0"/>
                                          </p:val>
                                        </p:tav>
                                        <p:tav tm="100000">
                                          <p:val>
                                            <p:strVal val="#ppt_h"/>
                                          </p:val>
                                        </p:tav>
                                      </p:tavLst>
                                    </p:anim>
                                    <p:animEffect transition="in" filter="fade">
                                      <p:cBhvr>
                                        <p:cTn id="36" dur="2000"/>
                                        <p:tgtEl>
                                          <p:spTgt spid="45"/>
                                        </p:tgtEl>
                                      </p:cBhvr>
                                    </p:animEffect>
                                  </p:childTnLst>
                                </p:cTn>
                              </p:par>
                            </p:childTnLst>
                          </p:cTn>
                        </p:par>
                      </p:childTnLst>
                    </p:cTn>
                  </p:par>
                  <p:par>
                    <p:cTn id="37" fill="hold">
                      <p:stCondLst>
                        <p:cond delay="indefinite"/>
                      </p:stCondLst>
                      <p:childTnLst>
                        <p:par>
                          <p:cTn id="38" fill="hold">
                            <p:stCondLst>
                              <p:cond delay="0"/>
                            </p:stCondLst>
                            <p:childTnLst>
                              <p:par>
                                <p:cTn id="39" presetID="63" presetClass="path" presetSubtype="0" accel="50000" decel="50000" fill="hold" nodeType="clickEffect">
                                  <p:stCondLst>
                                    <p:cond delay="0"/>
                                  </p:stCondLst>
                                  <p:childTnLst>
                                    <p:animMotion origin="layout" path="M 3.33333E-6 -8.64198E-7 L 0.22882 -8.64198E-7 " pathEditMode="relative" rAng="0" ptsTypes="AA">
                                      <p:cBhvr>
                                        <p:cTn id="40" dur="2000" fill="hold"/>
                                        <p:tgtEl>
                                          <p:spTgt spid="55"/>
                                        </p:tgtEl>
                                        <p:attrNameLst>
                                          <p:attrName>ppt_x</p:attrName>
                                          <p:attrName>ppt_y</p:attrName>
                                        </p:attrNameLst>
                                      </p:cBhvr>
                                      <p:rCtr x="11441" y="0"/>
                                    </p:animMotion>
                                  </p:childTnLst>
                                </p:cTn>
                              </p:par>
                              <p:par>
                                <p:cTn id="41" presetID="63" presetClass="path" presetSubtype="0" accel="50000" decel="50000" fill="hold" grpId="1" nodeType="withEffect">
                                  <p:stCondLst>
                                    <p:cond delay="0"/>
                                  </p:stCondLst>
                                  <p:childTnLst>
                                    <p:animMotion origin="layout" path="M 3.33333E-6 -8.64198E-7 L 0.22882 -8.64198E-7 " pathEditMode="relative" rAng="0" ptsTypes="AA">
                                      <p:cBhvr>
                                        <p:cTn id="42" dur="2000" fill="hold"/>
                                        <p:tgtEl>
                                          <p:spTgt spid="54"/>
                                        </p:tgtEl>
                                        <p:attrNameLst>
                                          <p:attrName>ppt_x</p:attrName>
                                          <p:attrName>ppt_y</p:attrName>
                                        </p:attrNameLst>
                                      </p:cBhvr>
                                      <p:rCtr x="11441" y="0"/>
                                    </p:animMotion>
                                  </p:childTnLst>
                                </p:cTn>
                              </p:par>
                              <p:par>
                                <p:cTn id="43" presetID="63" presetClass="path" presetSubtype="0" accel="50000" decel="50000" fill="hold" nodeType="withEffect">
                                  <p:stCondLst>
                                    <p:cond delay="0"/>
                                  </p:stCondLst>
                                  <p:childTnLst>
                                    <p:animMotion origin="layout" path="M 2.22045E-16 1.7284E-6 L 0.22882 1.7284E-6 " pathEditMode="relative" rAng="0" ptsTypes="AA">
                                      <p:cBhvr>
                                        <p:cTn id="44" dur="2000" fill="hold"/>
                                        <p:tgtEl>
                                          <p:spTgt spid="38"/>
                                        </p:tgtEl>
                                        <p:attrNameLst>
                                          <p:attrName>ppt_x</p:attrName>
                                          <p:attrName>ppt_y</p:attrName>
                                        </p:attrNameLst>
                                      </p:cBhvr>
                                      <p:rCtr x="11441" y="0"/>
                                    </p:animMotion>
                                  </p:childTnLst>
                                </p:cTn>
                              </p:par>
                              <p:par>
                                <p:cTn id="45" presetID="63" presetClass="path" presetSubtype="0" accel="50000" decel="50000" fill="hold" grpId="1" nodeType="withEffect">
                                  <p:stCondLst>
                                    <p:cond delay="0"/>
                                  </p:stCondLst>
                                  <p:childTnLst>
                                    <p:animMotion origin="layout" path="M 3.33333E-6 -8.64198E-7 L 0.22882 -8.64198E-7 " pathEditMode="relative" rAng="0" ptsTypes="AA">
                                      <p:cBhvr>
                                        <p:cTn id="46" dur="2000" fill="hold"/>
                                        <p:tgtEl>
                                          <p:spTgt spid="53"/>
                                        </p:tgtEl>
                                        <p:attrNameLst>
                                          <p:attrName>ppt_x</p:attrName>
                                          <p:attrName>ppt_y</p:attrName>
                                        </p:attrNameLst>
                                      </p:cBhvr>
                                      <p:rCtr x="11441" y="0"/>
                                    </p:animMotion>
                                  </p:childTnLst>
                                </p:cTn>
                              </p:par>
                              <p:par>
                                <p:cTn id="47" presetID="63" presetClass="path" presetSubtype="0" accel="50000" decel="50000" fill="hold" nodeType="withEffect">
                                  <p:stCondLst>
                                    <p:cond delay="0"/>
                                  </p:stCondLst>
                                  <p:childTnLst>
                                    <p:animMotion origin="layout" path="M -4.16667E-6 3.33333E-6 L 0.22153 -0.00093 " pathEditMode="relative" rAng="0" ptsTypes="AA">
                                      <p:cBhvr>
                                        <p:cTn id="48" dur="2000" fill="hold"/>
                                        <p:tgtEl>
                                          <p:spTgt spid="41"/>
                                        </p:tgtEl>
                                        <p:attrNameLst>
                                          <p:attrName>ppt_x</p:attrName>
                                          <p:attrName>ppt_y</p:attrName>
                                        </p:attrNameLst>
                                      </p:cBhvr>
                                      <p:rCtr x="11076" y="-62"/>
                                    </p:animMotion>
                                  </p:childTnLst>
                                </p:cTn>
                              </p:par>
                              <p:par>
                                <p:cTn id="49" presetID="63" presetClass="path" presetSubtype="0" accel="50000" decel="50000" fill="hold" grpId="1" nodeType="withEffect">
                                  <p:stCondLst>
                                    <p:cond delay="0"/>
                                  </p:stCondLst>
                                  <p:childTnLst>
                                    <p:animMotion origin="layout" path="M 5.55112E-17 -1.35802E-6 L 0.22882 -1.35802E-6 " pathEditMode="relative" rAng="0" ptsTypes="AA">
                                      <p:cBhvr>
                                        <p:cTn id="50" dur="2000" fill="hold"/>
                                        <p:tgtEl>
                                          <p:spTgt spid="44"/>
                                        </p:tgtEl>
                                        <p:attrNameLst>
                                          <p:attrName>ppt_x</p:attrName>
                                          <p:attrName>ppt_y</p:attrName>
                                        </p:attrNameLst>
                                      </p:cBhvr>
                                      <p:rCtr x="11441" y="0"/>
                                    </p:animMotion>
                                  </p:childTnLst>
                                </p:cTn>
                              </p:par>
                              <p:par>
                                <p:cTn id="51" presetID="63" presetClass="path" presetSubtype="0" accel="50000" decel="50000" fill="hold" nodeType="withEffect">
                                  <p:stCondLst>
                                    <p:cond delay="0"/>
                                  </p:stCondLst>
                                  <p:childTnLst>
                                    <p:animMotion origin="layout" path="M 3.33333E-6 -8.64198E-7 L 0.22882 -8.64198E-7 " pathEditMode="relative" rAng="0" ptsTypes="AA">
                                      <p:cBhvr>
                                        <p:cTn id="52" dur="2000" fill="hold"/>
                                        <p:tgtEl>
                                          <p:spTgt spid="45"/>
                                        </p:tgtEl>
                                        <p:attrNameLst>
                                          <p:attrName>ppt_x</p:attrName>
                                          <p:attrName>ppt_y</p:attrName>
                                        </p:attrNameLst>
                                      </p:cBhvr>
                                      <p:rCtr x="11441" y="0"/>
                                    </p:animMotion>
                                  </p:childTnLst>
                                </p:cTn>
                              </p:par>
                              <p:par>
                                <p:cTn id="53" presetID="63" presetClass="path" presetSubtype="0" accel="50000" decel="50000" fill="hold" nodeType="withEffect">
                                  <p:stCondLst>
                                    <p:cond delay="0"/>
                                  </p:stCondLst>
                                  <p:childTnLst>
                                    <p:animMotion origin="layout" path="M 3.33333E-6 -8.64198E-7 L 0.22882 -8.64198E-7 " pathEditMode="relative" rAng="0" ptsTypes="AA">
                                      <p:cBhvr>
                                        <p:cTn id="54" dur="2000" fill="hold"/>
                                        <p:tgtEl>
                                          <p:spTgt spid="48"/>
                                        </p:tgtEl>
                                        <p:attrNameLst>
                                          <p:attrName>ppt_x</p:attrName>
                                          <p:attrName>ppt_y</p:attrName>
                                        </p:attrNameLst>
                                      </p:cBhvr>
                                      <p:rCtr x="11441" y="0"/>
                                    </p:animMotion>
                                  </p:childTnLst>
                                </p:cTn>
                              </p:par>
                              <p:par>
                                <p:cTn id="55" presetID="53" presetClass="entr" presetSubtype="16" repeatCount="indefinite" fill="hold" nodeType="withEffect">
                                  <p:stCondLst>
                                    <p:cond delay="0"/>
                                  </p:stCondLst>
                                  <p:childTnLst>
                                    <p:set>
                                      <p:cBhvr>
                                        <p:cTn id="56" dur="1" fill="hold">
                                          <p:stCondLst>
                                            <p:cond delay="0"/>
                                          </p:stCondLst>
                                        </p:cTn>
                                        <p:tgtEl>
                                          <p:spTgt spid="61"/>
                                        </p:tgtEl>
                                        <p:attrNameLst>
                                          <p:attrName>style.visibility</p:attrName>
                                        </p:attrNameLst>
                                      </p:cBhvr>
                                      <p:to>
                                        <p:strVal val="visible"/>
                                      </p:to>
                                    </p:set>
                                    <p:anim calcmode="lin" valueType="num">
                                      <p:cBhvr>
                                        <p:cTn id="57" dur="2000" fill="hold"/>
                                        <p:tgtEl>
                                          <p:spTgt spid="61"/>
                                        </p:tgtEl>
                                        <p:attrNameLst>
                                          <p:attrName>ppt_w</p:attrName>
                                        </p:attrNameLst>
                                      </p:cBhvr>
                                      <p:tavLst>
                                        <p:tav tm="0">
                                          <p:val>
                                            <p:fltVal val="0"/>
                                          </p:val>
                                        </p:tav>
                                        <p:tav tm="100000">
                                          <p:val>
                                            <p:strVal val="#ppt_w"/>
                                          </p:val>
                                        </p:tav>
                                      </p:tavLst>
                                    </p:anim>
                                    <p:anim calcmode="lin" valueType="num">
                                      <p:cBhvr>
                                        <p:cTn id="58" dur="2000" fill="hold"/>
                                        <p:tgtEl>
                                          <p:spTgt spid="61"/>
                                        </p:tgtEl>
                                        <p:attrNameLst>
                                          <p:attrName>ppt_h</p:attrName>
                                        </p:attrNameLst>
                                      </p:cBhvr>
                                      <p:tavLst>
                                        <p:tav tm="0">
                                          <p:val>
                                            <p:fltVal val="0"/>
                                          </p:val>
                                        </p:tav>
                                        <p:tav tm="100000">
                                          <p:val>
                                            <p:strVal val="#ppt_h"/>
                                          </p:val>
                                        </p:tav>
                                      </p:tavLst>
                                    </p:anim>
                                    <p:animEffect transition="in" filter="fade">
                                      <p:cBhvr>
                                        <p:cTn id="59" dur="2000"/>
                                        <p:tgtEl>
                                          <p:spTgt spid="61"/>
                                        </p:tgtEl>
                                      </p:cBhvr>
                                    </p:animEffect>
                                  </p:childTnLst>
                                </p:cTn>
                              </p:par>
                              <p:par>
                                <p:cTn id="60" presetID="53" presetClass="entr" presetSubtype="16" repeatCount="indefinite" fill="hold" nodeType="with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p:cTn id="62" dur="2000" fill="hold"/>
                                        <p:tgtEl>
                                          <p:spTgt spid="64"/>
                                        </p:tgtEl>
                                        <p:attrNameLst>
                                          <p:attrName>ppt_w</p:attrName>
                                        </p:attrNameLst>
                                      </p:cBhvr>
                                      <p:tavLst>
                                        <p:tav tm="0">
                                          <p:val>
                                            <p:fltVal val="0"/>
                                          </p:val>
                                        </p:tav>
                                        <p:tav tm="100000">
                                          <p:val>
                                            <p:strVal val="#ppt_w"/>
                                          </p:val>
                                        </p:tav>
                                      </p:tavLst>
                                    </p:anim>
                                    <p:anim calcmode="lin" valueType="num">
                                      <p:cBhvr>
                                        <p:cTn id="63" dur="2000" fill="hold"/>
                                        <p:tgtEl>
                                          <p:spTgt spid="64"/>
                                        </p:tgtEl>
                                        <p:attrNameLst>
                                          <p:attrName>ppt_h</p:attrName>
                                        </p:attrNameLst>
                                      </p:cBhvr>
                                      <p:tavLst>
                                        <p:tav tm="0">
                                          <p:val>
                                            <p:fltVal val="0"/>
                                          </p:val>
                                        </p:tav>
                                        <p:tav tm="100000">
                                          <p:val>
                                            <p:strVal val="#ppt_h"/>
                                          </p:val>
                                        </p:tav>
                                      </p:tavLst>
                                    </p:anim>
                                    <p:animEffect transition="in" filter="fade">
                                      <p:cBhvr>
                                        <p:cTn id="64" dur="2000"/>
                                        <p:tgtEl>
                                          <p:spTgt spid="64"/>
                                        </p:tgtEl>
                                      </p:cBhvr>
                                    </p:animEffect>
                                  </p:childTnLst>
                                </p:cTn>
                              </p:par>
                              <p:par>
                                <p:cTn id="65" presetID="53" presetClass="entr" presetSubtype="16" repeatCount="indefinite" fill="hold" nodeType="withEffect">
                                  <p:stCondLst>
                                    <p:cond delay="0"/>
                                  </p:stCondLst>
                                  <p:childTnLst>
                                    <p:set>
                                      <p:cBhvr>
                                        <p:cTn id="66" dur="1" fill="hold">
                                          <p:stCondLst>
                                            <p:cond delay="0"/>
                                          </p:stCondLst>
                                        </p:cTn>
                                        <p:tgtEl>
                                          <p:spTgt spid="70"/>
                                        </p:tgtEl>
                                        <p:attrNameLst>
                                          <p:attrName>style.visibility</p:attrName>
                                        </p:attrNameLst>
                                      </p:cBhvr>
                                      <p:to>
                                        <p:strVal val="visible"/>
                                      </p:to>
                                    </p:set>
                                    <p:anim calcmode="lin" valueType="num">
                                      <p:cBhvr>
                                        <p:cTn id="67" dur="2000" fill="hold"/>
                                        <p:tgtEl>
                                          <p:spTgt spid="70"/>
                                        </p:tgtEl>
                                        <p:attrNameLst>
                                          <p:attrName>ppt_w</p:attrName>
                                        </p:attrNameLst>
                                      </p:cBhvr>
                                      <p:tavLst>
                                        <p:tav tm="0">
                                          <p:val>
                                            <p:fltVal val="0"/>
                                          </p:val>
                                        </p:tav>
                                        <p:tav tm="100000">
                                          <p:val>
                                            <p:strVal val="#ppt_w"/>
                                          </p:val>
                                        </p:tav>
                                      </p:tavLst>
                                    </p:anim>
                                    <p:anim calcmode="lin" valueType="num">
                                      <p:cBhvr>
                                        <p:cTn id="68" dur="2000" fill="hold"/>
                                        <p:tgtEl>
                                          <p:spTgt spid="70"/>
                                        </p:tgtEl>
                                        <p:attrNameLst>
                                          <p:attrName>ppt_h</p:attrName>
                                        </p:attrNameLst>
                                      </p:cBhvr>
                                      <p:tavLst>
                                        <p:tav tm="0">
                                          <p:val>
                                            <p:fltVal val="0"/>
                                          </p:val>
                                        </p:tav>
                                        <p:tav tm="100000">
                                          <p:val>
                                            <p:strVal val="#ppt_h"/>
                                          </p:val>
                                        </p:tav>
                                      </p:tavLst>
                                    </p:anim>
                                    <p:animEffect transition="in" filter="fade">
                                      <p:cBhvr>
                                        <p:cTn id="69" dur="2000"/>
                                        <p:tgtEl>
                                          <p:spTgt spid="70"/>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 calcmode="lin" valueType="num">
                                      <p:cBhvr>
                                        <p:cTn id="72" dur="500" fill="hold"/>
                                        <p:tgtEl>
                                          <p:spTgt spid="56"/>
                                        </p:tgtEl>
                                        <p:attrNameLst>
                                          <p:attrName>ppt_w</p:attrName>
                                        </p:attrNameLst>
                                      </p:cBhvr>
                                      <p:tavLst>
                                        <p:tav tm="0">
                                          <p:val>
                                            <p:fltVal val="0"/>
                                          </p:val>
                                        </p:tav>
                                        <p:tav tm="100000">
                                          <p:val>
                                            <p:strVal val="#ppt_w"/>
                                          </p:val>
                                        </p:tav>
                                      </p:tavLst>
                                    </p:anim>
                                    <p:anim calcmode="lin" valueType="num">
                                      <p:cBhvr>
                                        <p:cTn id="73" dur="500" fill="hold"/>
                                        <p:tgtEl>
                                          <p:spTgt spid="56"/>
                                        </p:tgtEl>
                                        <p:attrNameLst>
                                          <p:attrName>ppt_h</p:attrName>
                                        </p:attrNameLst>
                                      </p:cBhvr>
                                      <p:tavLst>
                                        <p:tav tm="0">
                                          <p:val>
                                            <p:fltVal val="0"/>
                                          </p:val>
                                        </p:tav>
                                        <p:tav tm="100000">
                                          <p:val>
                                            <p:strVal val="#ppt_h"/>
                                          </p:val>
                                        </p:tav>
                                      </p:tavLst>
                                    </p:anim>
                                    <p:animEffect transition="in" filter="fade">
                                      <p:cBhvr>
                                        <p:cTn id="74" dur="500"/>
                                        <p:tgtEl>
                                          <p:spTgt spid="56"/>
                                        </p:tgtEl>
                                      </p:cBhvr>
                                    </p:animEffect>
                                  </p:childTnLst>
                                </p:cTn>
                              </p:par>
                              <p:par>
                                <p:cTn id="75" presetID="53" presetClass="entr" presetSubtype="16" fill="hold" nodeType="withEffect">
                                  <p:stCondLst>
                                    <p:cond delay="0"/>
                                  </p:stCondLst>
                                  <p:childTnLst>
                                    <p:set>
                                      <p:cBhvr>
                                        <p:cTn id="76" dur="1" fill="hold">
                                          <p:stCondLst>
                                            <p:cond delay="0"/>
                                          </p:stCondLst>
                                        </p:cTn>
                                        <p:tgtEl>
                                          <p:spTgt spid="57"/>
                                        </p:tgtEl>
                                        <p:attrNameLst>
                                          <p:attrName>style.visibility</p:attrName>
                                        </p:attrNameLst>
                                      </p:cBhvr>
                                      <p:to>
                                        <p:strVal val="visible"/>
                                      </p:to>
                                    </p:set>
                                    <p:anim calcmode="lin" valueType="num">
                                      <p:cBhvr>
                                        <p:cTn id="77" dur="500" fill="hold"/>
                                        <p:tgtEl>
                                          <p:spTgt spid="57"/>
                                        </p:tgtEl>
                                        <p:attrNameLst>
                                          <p:attrName>ppt_w</p:attrName>
                                        </p:attrNameLst>
                                      </p:cBhvr>
                                      <p:tavLst>
                                        <p:tav tm="0">
                                          <p:val>
                                            <p:fltVal val="0"/>
                                          </p:val>
                                        </p:tav>
                                        <p:tav tm="100000">
                                          <p:val>
                                            <p:strVal val="#ppt_w"/>
                                          </p:val>
                                        </p:tav>
                                      </p:tavLst>
                                    </p:anim>
                                    <p:anim calcmode="lin" valueType="num">
                                      <p:cBhvr>
                                        <p:cTn id="78" dur="500" fill="hold"/>
                                        <p:tgtEl>
                                          <p:spTgt spid="57"/>
                                        </p:tgtEl>
                                        <p:attrNameLst>
                                          <p:attrName>ppt_h</p:attrName>
                                        </p:attrNameLst>
                                      </p:cBhvr>
                                      <p:tavLst>
                                        <p:tav tm="0">
                                          <p:val>
                                            <p:fltVal val="0"/>
                                          </p:val>
                                        </p:tav>
                                        <p:tav tm="100000">
                                          <p:val>
                                            <p:strVal val="#ppt_h"/>
                                          </p:val>
                                        </p:tav>
                                      </p:tavLst>
                                    </p:anim>
                                    <p:animEffect transition="in" filter="fade">
                                      <p:cBhvr>
                                        <p:cTn id="79" dur="500"/>
                                        <p:tgtEl>
                                          <p:spTgt spid="57"/>
                                        </p:tgtEl>
                                      </p:cBhvr>
                                    </p:animEffect>
                                  </p:childTnLst>
                                </p:cTn>
                              </p:par>
                              <p:par>
                                <p:cTn id="80" presetID="63" presetClass="path" presetSubtype="0" accel="50000" decel="50000" fill="hold" nodeType="withEffect">
                                  <p:stCondLst>
                                    <p:cond delay="0"/>
                                  </p:stCondLst>
                                  <p:childTnLst>
                                    <p:animMotion origin="layout" path="M 0 0 L 0.25 0 E" pathEditMode="relative" ptsTypes="">
                                      <p:cBhvr>
                                        <p:cTn id="81" dur="2000" fill="hold"/>
                                        <p:tgtEl>
                                          <p:spTgt spid="61"/>
                                        </p:tgtEl>
                                        <p:attrNameLst>
                                          <p:attrName>ppt_x</p:attrName>
                                          <p:attrName>ppt_y</p:attrName>
                                        </p:attrNameLst>
                                      </p:cBhvr>
                                    </p:animMotion>
                                  </p:childTnLst>
                                </p:cTn>
                              </p:par>
                              <p:par>
                                <p:cTn id="82" presetID="63" presetClass="path" presetSubtype="0" accel="50000" decel="50000" fill="hold" nodeType="withEffect">
                                  <p:stCondLst>
                                    <p:cond delay="0"/>
                                  </p:stCondLst>
                                  <p:childTnLst>
                                    <p:animMotion origin="layout" path="M 0 0 L 0.25 0 E" pathEditMode="relative" ptsTypes="">
                                      <p:cBhvr>
                                        <p:cTn id="83" dur="2000" fill="hold"/>
                                        <p:tgtEl>
                                          <p:spTgt spid="64"/>
                                        </p:tgtEl>
                                        <p:attrNameLst>
                                          <p:attrName>ppt_x</p:attrName>
                                          <p:attrName>ppt_y</p:attrName>
                                        </p:attrNameLst>
                                      </p:cBhvr>
                                    </p:animMotion>
                                  </p:childTnLst>
                                </p:cTn>
                              </p:par>
                              <p:par>
                                <p:cTn id="84" presetID="63" presetClass="path" presetSubtype="0" accel="50000" decel="50000" fill="hold" nodeType="withEffect">
                                  <p:stCondLst>
                                    <p:cond delay="0"/>
                                  </p:stCondLst>
                                  <p:childTnLst>
                                    <p:animMotion origin="layout" path="M 0 0 L 0.25 0 E" pathEditMode="relative" ptsTypes="">
                                      <p:cBhvr>
                                        <p:cTn id="85" dur="2000" fill="hold"/>
                                        <p:tgtEl>
                                          <p:spTgt spid="70"/>
                                        </p:tgtEl>
                                        <p:attrNameLst>
                                          <p:attrName>ppt_x</p:attrName>
                                          <p:attrName>ppt_y</p:attrName>
                                        </p:attrNameLst>
                                      </p:cBhvr>
                                    </p:animMotion>
                                  </p:childTnLst>
                                </p:cTn>
                              </p:par>
                              <p:par>
                                <p:cTn id="86" presetID="63" presetClass="path" presetSubtype="0" accel="50000" decel="50000" fill="hold" grpId="1" nodeType="withEffect">
                                  <p:stCondLst>
                                    <p:cond delay="0"/>
                                  </p:stCondLst>
                                  <p:childTnLst>
                                    <p:animMotion origin="layout" path="M 0 0 L 0.25 0 E" pathEditMode="relative" ptsTypes="">
                                      <p:cBhvr>
                                        <p:cTn id="87" dur="2000" fill="hold"/>
                                        <p:tgtEl>
                                          <p:spTgt spid="56"/>
                                        </p:tgtEl>
                                        <p:attrNameLst>
                                          <p:attrName>ppt_x</p:attrName>
                                          <p:attrName>ppt_y</p:attrName>
                                        </p:attrNameLst>
                                      </p:cBhvr>
                                    </p:animMotion>
                                  </p:childTnLst>
                                </p:cTn>
                              </p:par>
                              <p:par>
                                <p:cTn id="88" presetID="63" presetClass="path" presetSubtype="0" accel="50000" decel="50000" fill="hold" nodeType="withEffect">
                                  <p:stCondLst>
                                    <p:cond delay="0"/>
                                  </p:stCondLst>
                                  <p:childTnLst>
                                    <p:animMotion origin="layout" path="M 0 0 L 0.25 0 E" pathEditMode="relative" ptsTypes="">
                                      <p:cBhvr>
                                        <p:cTn id="89" dur="2000" fill="hold"/>
                                        <p:tgtEl>
                                          <p:spTgt spid="5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3" grpId="0" animBg="1"/>
      <p:bldP spid="53" grpId="1" animBg="1"/>
      <p:bldP spid="54" grpId="0" animBg="1"/>
      <p:bldP spid="54" grpId="1" animBg="1"/>
      <p:bldP spid="56" grpId="0" animBg="1"/>
      <p:bldP spid="5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BDFBA25-35EB-4C78-9555-3BA641984639}"/>
              </a:ext>
            </a:extLst>
          </p:cNvPr>
          <p:cNvSpPr txBox="1"/>
          <p:nvPr/>
        </p:nvSpPr>
        <p:spPr>
          <a:xfrm>
            <a:off x="323528" y="181919"/>
            <a:ext cx="2954655" cy="369332"/>
          </a:xfrm>
          <a:prstGeom prst="rect">
            <a:avLst/>
          </a:prstGeom>
          <a:solidFill>
            <a:srgbClr val="2F452F"/>
          </a:solidFill>
        </p:spPr>
        <p:txBody>
          <a:bodyPr wrap="none" rtlCol="0">
            <a:spAutoFit/>
          </a:bodyPr>
          <a:lstStyle/>
          <a:p>
            <a:r>
              <a:rPr lang="zh-CN" altLang="en-US" dirty="0">
                <a:solidFill>
                  <a:schemeClr val="accent2"/>
                </a:solidFill>
              </a:rPr>
              <a:t>三、“厄尔尼诺”现象机理</a:t>
            </a:r>
          </a:p>
        </p:txBody>
      </p:sp>
      <p:pic>
        <p:nvPicPr>
          <p:cNvPr id="4" name="图片 3">
            <a:extLst>
              <a:ext uri="{FF2B5EF4-FFF2-40B4-BE49-F238E27FC236}">
                <a16:creationId xmlns:a16="http://schemas.microsoft.com/office/drawing/2014/main" id="{E453C41C-CF55-4605-824C-70BE02943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1919"/>
            <a:ext cx="9144000" cy="4614729"/>
          </a:xfrm>
          <a:prstGeom prst="rect">
            <a:avLst/>
          </a:prstGeom>
        </p:spPr>
      </p:pic>
    </p:spTree>
    <p:extLst>
      <p:ext uri="{BB962C8B-B14F-4D97-AF65-F5344CB8AC3E}">
        <p14:creationId xmlns:p14="http://schemas.microsoft.com/office/powerpoint/2010/main" val="2951998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箭头: 右 48">
            <a:extLst>
              <a:ext uri="{FF2B5EF4-FFF2-40B4-BE49-F238E27FC236}">
                <a16:creationId xmlns:a16="http://schemas.microsoft.com/office/drawing/2014/main" id="{DAA8D04D-22D0-4750-AD69-1001C1231591}"/>
              </a:ext>
            </a:extLst>
          </p:cNvPr>
          <p:cNvSpPr/>
          <p:nvPr/>
        </p:nvSpPr>
        <p:spPr>
          <a:xfrm rot="16200000">
            <a:off x="8117484" y="2855385"/>
            <a:ext cx="316750" cy="315760"/>
          </a:xfrm>
          <a:prstGeom prst="rightArrow">
            <a:avLst>
              <a:gd name="adj1" fmla="val 26903"/>
              <a:gd name="adj2" fmla="val 37696"/>
            </a:avLst>
          </a:prstGeom>
          <a:solidFill>
            <a:srgbClr val="B55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41" name="箭头: 右 40">
            <a:extLst>
              <a:ext uri="{FF2B5EF4-FFF2-40B4-BE49-F238E27FC236}">
                <a16:creationId xmlns:a16="http://schemas.microsoft.com/office/drawing/2014/main" id="{7B232744-EE0A-455D-8896-735AC9B16F61}"/>
              </a:ext>
            </a:extLst>
          </p:cNvPr>
          <p:cNvSpPr/>
          <p:nvPr/>
        </p:nvSpPr>
        <p:spPr>
          <a:xfrm>
            <a:off x="7164288" y="2211710"/>
            <a:ext cx="833891" cy="500860"/>
          </a:xfrm>
          <a:prstGeom prst="rightArrow">
            <a:avLst>
              <a:gd name="adj1" fmla="val 26903"/>
              <a:gd name="adj2" fmla="val 43401"/>
            </a:avLst>
          </a:prstGeom>
          <a:solidFill>
            <a:srgbClr val="D18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40" name="箭头: 右 39">
            <a:extLst>
              <a:ext uri="{FF2B5EF4-FFF2-40B4-BE49-F238E27FC236}">
                <a16:creationId xmlns:a16="http://schemas.microsoft.com/office/drawing/2014/main" id="{76785C51-9F20-4152-8026-3AADC899E572}"/>
              </a:ext>
            </a:extLst>
          </p:cNvPr>
          <p:cNvSpPr/>
          <p:nvPr/>
        </p:nvSpPr>
        <p:spPr>
          <a:xfrm>
            <a:off x="5727364" y="2211710"/>
            <a:ext cx="833891" cy="500860"/>
          </a:xfrm>
          <a:prstGeom prst="rightArrow">
            <a:avLst>
              <a:gd name="adj1" fmla="val 26903"/>
              <a:gd name="adj2" fmla="val 43401"/>
            </a:avLst>
          </a:prstGeom>
          <a:solidFill>
            <a:srgbClr val="A17B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38" name="箭头: 丁字 37">
            <a:extLst>
              <a:ext uri="{FF2B5EF4-FFF2-40B4-BE49-F238E27FC236}">
                <a16:creationId xmlns:a16="http://schemas.microsoft.com/office/drawing/2014/main" id="{7167E397-DE27-4217-AD38-6CF49478F52E}"/>
              </a:ext>
            </a:extLst>
          </p:cNvPr>
          <p:cNvSpPr/>
          <p:nvPr/>
        </p:nvSpPr>
        <p:spPr>
          <a:xfrm rot="5400000">
            <a:off x="1020687" y="1939849"/>
            <a:ext cx="1207402" cy="1077870"/>
          </a:xfrm>
          <a:prstGeom prst="leftRightUpArrow">
            <a:avLst>
              <a:gd name="adj1" fmla="val 13580"/>
              <a:gd name="adj2" fmla="val 25000"/>
              <a:gd name="adj3" fmla="val 25000"/>
            </a:avLst>
          </a:prstGeom>
          <a:solidFill>
            <a:srgbClr val="699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37" name="箭头: 丁字 36">
            <a:extLst>
              <a:ext uri="{FF2B5EF4-FFF2-40B4-BE49-F238E27FC236}">
                <a16:creationId xmlns:a16="http://schemas.microsoft.com/office/drawing/2014/main" id="{AAEF4D4B-4F26-41C6-97B3-0C15FD6660EA}"/>
              </a:ext>
            </a:extLst>
          </p:cNvPr>
          <p:cNvSpPr/>
          <p:nvPr/>
        </p:nvSpPr>
        <p:spPr>
          <a:xfrm rot="16200000">
            <a:off x="2630292" y="1924008"/>
            <a:ext cx="1207402" cy="1077870"/>
          </a:xfrm>
          <a:prstGeom prst="leftRightUpArrow">
            <a:avLst>
              <a:gd name="adj1" fmla="val 13580"/>
              <a:gd name="adj2" fmla="val 25000"/>
              <a:gd name="adj3" fmla="val 22553"/>
            </a:avLst>
          </a:prstGeom>
          <a:solidFill>
            <a:srgbClr val="54D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36" name="箭头: 丁字 35">
            <a:extLst>
              <a:ext uri="{FF2B5EF4-FFF2-40B4-BE49-F238E27FC236}">
                <a16:creationId xmlns:a16="http://schemas.microsoft.com/office/drawing/2014/main" id="{43A4B1DB-1CDE-4AD8-A2AC-728AD98A3C65}"/>
              </a:ext>
            </a:extLst>
          </p:cNvPr>
          <p:cNvSpPr/>
          <p:nvPr/>
        </p:nvSpPr>
        <p:spPr>
          <a:xfrm rot="5400000">
            <a:off x="3816405" y="1923205"/>
            <a:ext cx="1207402" cy="1077870"/>
          </a:xfrm>
          <a:prstGeom prst="leftRightUpArrow">
            <a:avLst>
              <a:gd name="adj1" fmla="val 13580"/>
              <a:gd name="adj2" fmla="val 25000"/>
              <a:gd name="adj3" fmla="val 25000"/>
            </a:avLst>
          </a:prstGeom>
          <a:solidFill>
            <a:srgbClr val="62B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2" name="文本框 1">
            <a:extLst>
              <a:ext uri="{FF2B5EF4-FFF2-40B4-BE49-F238E27FC236}">
                <a16:creationId xmlns:a16="http://schemas.microsoft.com/office/drawing/2014/main" id="{CF937920-6127-4DC9-8B72-FE64E308A066}"/>
              </a:ext>
            </a:extLst>
          </p:cNvPr>
          <p:cNvSpPr txBox="1"/>
          <p:nvPr/>
        </p:nvSpPr>
        <p:spPr>
          <a:xfrm>
            <a:off x="323528" y="181919"/>
            <a:ext cx="2954655" cy="369332"/>
          </a:xfrm>
          <a:prstGeom prst="rect">
            <a:avLst/>
          </a:prstGeom>
          <a:noFill/>
        </p:spPr>
        <p:txBody>
          <a:bodyPr wrap="none" rtlCol="0">
            <a:spAutoFit/>
          </a:bodyPr>
          <a:lstStyle/>
          <a:p>
            <a:r>
              <a:rPr lang="zh-CN" altLang="en-US" dirty="0">
                <a:solidFill>
                  <a:schemeClr val="accent2"/>
                </a:solidFill>
              </a:rPr>
              <a:t>三、“厄尔尼诺”现象机理</a:t>
            </a:r>
          </a:p>
        </p:txBody>
      </p:sp>
      <p:grpSp>
        <p:nvGrpSpPr>
          <p:cNvPr id="8" name="组合 7">
            <a:extLst>
              <a:ext uri="{FF2B5EF4-FFF2-40B4-BE49-F238E27FC236}">
                <a16:creationId xmlns:a16="http://schemas.microsoft.com/office/drawing/2014/main" id="{E31CE682-E3F1-44AC-B159-07F64F0921DD}"/>
              </a:ext>
            </a:extLst>
          </p:cNvPr>
          <p:cNvGrpSpPr/>
          <p:nvPr/>
        </p:nvGrpSpPr>
        <p:grpSpPr>
          <a:xfrm>
            <a:off x="485885" y="1472336"/>
            <a:ext cx="1165629" cy="719861"/>
            <a:chOff x="2081480" y="874447"/>
            <a:chExt cx="1165629" cy="719861"/>
          </a:xfrm>
        </p:grpSpPr>
        <p:sp>
          <p:nvSpPr>
            <p:cNvPr id="9" name="矩形: 圆角 8">
              <a:extLst>
                <a:ext uri="{FF2B5EF4-FFF2-40B4-BE49-F238E27FC236}">
                  <a16:creationId xmlns:a16="http://schemas.microsoft.com/office/drawing/2014/main" id="{777A9BA6-A3DB-49C6-8673-9A1862ED5950}"/>
                </a:ext>
              </a:extLst>
            </p:cNvPr>
            <p:cNvSpPr/>
            <p:nvPr/>
          </p:nvSpPr>
          <p:spPr>
            <a:xfrm>
              <a:off x="2081480" y="874447"/>
              <a:ext cx="1165629" cy="699377"/>
            </a:xfrm>
            <a:prstGeom prst="roundRect">
              <a:avLst>
                <a:gd name="adj" fmla="val 10000"/>
              </a:avLst>
            </a:prstGeom>
          </p:spPr>
          <p:style>
            <a:lnRef idx="2">
              <a:schemeClr val="lt1">
                <a:hueOff val="0"/>
                <a:satOff val="0"/>
                <a:lumOff val="0"/>
                <a:alphaOff val="0"/>
              </a:schemeClr>
            </a:lnRef>
            <a:fillRef idx="1">
              <a:schemeClr val="accent3">
                <a:hueOff val="10054482"/>
                <a:satOff val="-22907"/>
                <a:lumOff val="9189"/>
                <a:alphaOff val="0"/>
              </a:schemeClr>
            </a:fillRef>
            <a:effectRef idx="0">
              <a:schemeClr val="accent3">
                <a:hueOff val="10054482"/>
                <a:satOff val="-22907"/>
                <a:lumOff val="9189"/>
                <a:alphaOff val="0"/>
              </a:schemeClr>
            </a:effectRef>
            <a:fontRef idx="minor">
              <a:schemeClr val="lt1"/>
            </a:fontRef>
          </p:style>
        </p:sp>
        <p:sp>
          <p:nvSpPr>
            <p:cNvPr id="10" name="矩形: 圆角 4">
              <a:extLst>
                <a:ext uri="{FF2B5EF4-FFF2-40B4-BE49-F238E27FC236}">
                  <a16:creationId xmlns:a16="http://schemas.microsoft.com/office/drawing/2014/main" id="{6D90968F-0434-46EF-91FF-D13B844EFDE4}"/>
                </a:ext>
              </a:extLst>
            </p:cNvPr>
            <p:cNvSpPr txBox="1"/>
            <p:nvPr/>
          </p:nvSpPr>
          <p:spPr>
            <a:xfrm>
              <a:off x="2101964" y="894931"/>
              <a:ext cx="1124661" cy="6993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200" b="1" kern="1200" dirty="0">
                  <a:solidFill>
                    <a:schemeClr val="tx1"/>
                  </a:solidFill>
                </a:rPr>
                <a:t>东南信风减弱</a:t>
              </a:r>
            </a:p>
          </p:txBody>
        </p:sp>
      </p:grpSp>
      <p:grpSp>
        <p:nvGrpSpPr>
          <p:cNvPr id="11" name="组合 10">
            <a:extLst>
              <a:ext uri="{FF2B5EF4-FFF2-40B4-BE49-F238E27FC236}">
                <a16:creationId xmlns:a16="http://schemas.microsoft.com/office/drawing/2014/main" id="{CA0BC491-ECAA-4DA4-B044-C8E8311D67FD}"/>
              </a:ext>
            </a:extLst>
          </p:cNvPr>
          <p:cNvGrpSpPr/>
          <p:nvPr/>
        </p:nvGrpSpPr>
        <p:grpSpPr>
          <a:xfrm>
            <a:off x="506369" y="2787736"/>
            <a:ext cx="1165629" cy="719861"/>
            <a:chOff x="2081480" y="874447"/>
            <a:chExt cx="1165629" cy="719861"/>
          </a:xfrm>
        </p:grpSpPr>
        <p:sp>
          <p:nvSpPr>
            <p:cNvPr id="12" name="矩形: 圆角 11">
              <a:extLst>
                <a:ext uri="{FF2B5EF4-FFF2-40B4-BE49-F238E27FC236}">
                  <a16:creationId xmlns:a16="http://schemas.microsoft.com/office/drawing/2014/main" id="{6342C0F0-53E9-43C4-A903-16C67C200595}"/>
                </a:ext>
              </a:extLst>
            </p:cNvPr>
            <p:cNvSpPr/>
            <p:nvPr/>
          </p:nvSpPr>
          <p:spPr>
            <a:xfrm>
              <a:off x="2081480" y="874447"/>
              <a:ext cx="1165629" cy="699377"/>
            </a:xfrm>
            <a:prstGeom prst="roundRect">
              <a:avLst>
                <a:gd name="adj" fmla="val 10000"/>
              </a:avLst>
            </a:prstGeom>
          </p:spPr>
          <p:style>
            <a:lnRef idx="2">
              <a:schemeClr val="lt1">
                <a:hueOff val="0"/>
                <a:satOff val="0"/>
                <a:lumOff val="0"/>
                <a:alphaOff val="0"/>
              </a:schemeClr>
            </a:lnRef>
            <a:fillRef idx="1">
              <a:schemeClr val="accent3">
                <a:hueOff val="10054482"/>
                <a:satOff val="-22907"/>
                <a:lumOff val="9189"/>
                <a:alphaOff val="0"/>
              </a:schemeClr>
            </a:fillRef>
            <a:effectRef idx="0">
              <a:schemeClr val="accent3">
                <a:hueOff val="10054482"/>
                <a:satOff val="-22907"/>
                <a:lumOff val="9189"/>
                <a:alphaOff val="0"/>
              </a:schemeClr>
            </a:effectRef>
            <a:fontRef idx="minor">
              <a:schemeClr val="lt1"/>
            </a:fontRef>
          </p:style>
        </p:sp>
        <p:sp>
          <p:nvSpPr>
            <p:cNvPr id="13" name="矩形: 圆角 4">
              <a:extLst>
                <a:ext uri="{FF2B5EF4-FFF2-40B4-BE49-F238E27FC236}">
                  <a16:creationId xmlns:a16="http://schemas.microsoft.com/office/drawing/2014/main" id="{AD5A9AEB-B532-43FB-80FF-D8A367E29B51}"/>
                </a:ext>
              </a:extLst>
            </p:cNvPr>
            <p:cNvSpPr txBox="1"/>
            <p:nvPr/>
          </p:nvSpPr>
          <p:spPr>
            <a:xfrm>
              <a:off x="2101964" y="894931"/>
              <a:ext cx="1124661" cy="6993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200" b="1" kern="1200" dirty="0">
                  <a:solidFill>
                    <a:schemeClr val="tx1"/>
                  </a:solidFill>
                </a:rPr>
                <a:t>海陆热力差异</a:t>
              </a:r>
            </a:p>
          </p:txBody>
        </p:sp>
      </p:grpSp>
      <p:grpSp>
        <p:nvGrpSpPr>
          <p:cNvPr id="14" name="组合 13">
            <a:extLst>
              <a:ext uri="{FF2B5EF4-FFF2-40B4-BE49-F238E27FC236}">
                <a16:creationId xmlns:a16="http://schemas.microsoft.com/office/drawing/2014/main" id="{11C7AFE8-FEDD-46E8-9464-69FBCA962078}"/>
              </a:ext>
            </a:extLst>
          </p:cNvPr>
          <p:cNvGrpSpPr/>
          <p:nvPr/>
        </p:nvGrpSpPr>
        <p:grpSpPr>
          <a:xfrm>
            <a:off x="1879423" y="2130035"/>
            <a:ext cx="1165629" cy="699377"/>
            <a:chOff x="0" y="1748894"/>
            <a:chExt cx="1165629" cy="699377"/>
          </a:xfrm>
        </p:grpSpPr>
        <p:sp>
          <p:nvSpPr>
            <p:cNvPr id="15" name="矩形: 圆角 14">
              <a:extLst>
                <a:ext uri="{FF2B5EF4-FFF2-40B4-BE49-F238E27FC236}">
                  <a16:creationId xmlns:a16="http://schemas.microsoft.com/office/drawing/2014/main" id="{9B16E41A-4852-4BE7-A004-A9921D58588D}"/>
                </a:ext>
              </a:extLst>
            </p:cNvPr>
            <p:cNvSpPr/>
            <p:nvPr/>
          </p:nvSpPr>
          <p:spPr>
            <a:xfrm>
              <a:off x="0" y="1748894"/>
              <a:ext cx="1165629" cy="699377"/>
            </a:xfrm>
            <a:prstGeom prst="roundRect">
              <a:avLst>
                <a:gd name="adj" fmla="val 10000"/>
              </a:avLst>
            </a:prstGeom>
          </p:spPr>
          <p:style>
            <a:lnRef idx="2">
              <a:schemeClr val="lt1">
                <a:hueOff val="0"/>
                <a:satOff val="0"/>
                <a:lumOff val="0"/>
                <a:alphaOff val="0"/>
              </a:schemeClr>
            </a:lnRef>
            <a:fillRef idx="1">
              <a:schemeClr val="accent3">
                <a:hueOff val="6598253"/>
                <a:satOff val="-15033"/>
                <a:lumOff val="6030"/>
                <a:alphaOff val="0"/>
              </a:schemeClr>
            </a:fillRef>
            <a:effectRef idx="0">
              <a:schemeClr val="accent3">
                <a:hueOff val="6598253"/>
                <a:satOff val="-15033"/>
                <a:lumOff val="6030"/>
                <a:alphaOff val="0"/>
              </a:schemeClr>
            </a:effectRef>
            <a:fontRef idx="minor">
              <a:schemeClr val="lt1"/>
            </a:fontRef>
          </p:style>
        </p:sp>
        <p:sp>
          <p:nvSpPr>
            <p:cNvPr id="16" name="矩形: 圆角 4">
              <a:extLst>
                <a:ext uri="{FF2B5EF4-FFF2-40B4-BE49-F238E27FC236}">
                  <a16:creationId xmlns:a16="http://schemas.microsoft.com/office/drawing/2014/main" id="{94EDAB57-F318-4AE0-A4C7-372DE83CCC2B}"/>
                </a:ext>
              </a:extLst>
            </p:cNvPr>
            <p:cNvSpPr txBox="1"/>
            <p:nvPr/>
          </p:nvSpPr>
          <p:spPr>
            <a:xfrm>
              <a:off x="20484" y="1769378"/>
              <a:ext cx="1124661" cy="6584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solidFill>
                    <a:schemeClr val="tx1"/>
                  </a:solidFill>
                </a:rPr>
                <a:t>逆向气流</a:t>
              </a:r>
              <a:endParaRPr lang="en-US" altLang="zh-CN" sz="1100" b="1" kern="1200" dirty="0">
                <a:solidFill>
                  <a:schemeClr val="tx1"/>
                </a:solidFill>
              </a:endParaRPr>
            </a:p>
            <a:p>
              <a:pPr marL="0" lvl="0" indent="0" algn="ctr" defTabSz="488950">
                <a:lnSpc>
                  <a:spcPct val="90000"/>
                </a:lnSpc>
                <a:spcBef>
                  <a:spcPct val="0"/>
                </a:spcBef>
                <a:spcAft>
                  <a:spcPct val="35000"/>
                </a:spcAft>
                <a:buNone/>
              </a:pPr>
              <a:r>
                <a:rPr lang="zh-CN" altLang="en-US" sz="1100" b="1" kern="1200" dirty="0">
                  <a:solidFill>
                    <a:schemeClr val="tx1"/>
                  </a:solidFill>
                </a:rPr>
                <a:t>由西向东</a:t>
              </a:r>
            </a:p>
          </p:txBody>
        </p:sp>
      </p:grpSp>
      <p:grpSp>
        <p:nvGrpSpPr>
          <p:cNvPr id="17" name="组合 16">
            <a:extLst>
              <a:ext uri="{FF2B5EF4-FFF2-40B4-BE49-F238E27FC236}">
                <a16:creationId xmlns:a16="http://schemas.microsoft.com/office/drawing/2014/main" id="{9A57F1B7-9810-4C53-AAEC-DB54F8F6E423}"/>
              </a:ext>
            </a:extLst>
          </p:cNvPr>
          <p:cNvGrpSpPr/>
          <p:nvPr/>
        </p:nvGrpSpPr>
        <p:grpSpPr>
          <a:xfrm>
            <a:off x="3233994" y="1492818"/>
            <a:ext cx="1165629" cy="699377"/>
            <a:chOff x="2081480" y="874447"/>
            <a:chExt cx="1165629" cy="699377"/>
          </a:xfrm>
        </p:grpSpPr>
        <p:sp>
          <p:nvSpPr>
            <p:cNvPr id="18" name="矩形: 圆角 17">
              <a:extLst>
                <a:ext uri="{FF2B5EF4-FFF2-40B4-BE49-F238E27FC236}">
                  <a16:creationId xmlns:a16="http://schemas.microsoft.com/office/drawing/2014/main" id="{FDAD3323-FF57-49D2-8BFA-CDF7BFE2487B}"/>
                </a:ext>
              </a:extLst>
            </p:cNvPr>
            <p:cNvSpPr/>
            <p:nvPr/>
          </p:nvSpPr>
          <p:spPr>
            <a:xfrm>
              <a:off x="2081480" y="874447"/>
              <a:ext cx="1165629" cy="699377"/>
            </a:xfrm>
            <a:prstGeom prst="roundRect">
              <a:avLst>
                <a:gd name="adj" fmla="val 10000"/>
              </a:avLst>
            </a:prstGeom>
          </p:spPr>
          <p:style>
            <a:lnRef idx="2">
              <a:schemeClr val="lt1">
                <a:hueOff val="0"/>
                <a:satOff val="0"/>
                <a:lumOff val="0"/>
                <a:alphaOff val="0"/>
              </a:schemeClr>
            </a:lnRef>
            <a:fillRef idx="1">
              <a:schemeClr val="accent3">
                <a:hueOff val="8797671"/>
                <a:satOff val="-20044"/>
                <a:lumOff val="8040"/>
                <a:alphaOff val="0"/>
              </a:schemeClr>
            </a:fillRef>
            <a:effectRef idx="0">
              <a:schemeClr val="accent3">
                <a:hueOff val="8797671"/>
                <a:satOff val="-20044"/>
                <a:lumOff val="8040"/>
                <a:alphaOff val="0"/>
              </a:schemeClr>
            </a:effectRef>
            <a:fontRef idx="minor">
              <a:schemeClr val="lt1"/>
            </a:fontRef>
          </p:style>
        </p:sp>
        <p:sp>
          <p:nvSpPr>
            <p:cNvPr id="19" name="矩形: 圆角 4">
              <a:extLst>
                <a:ext uri="{FF2B5EF4-FFF2-40B4-BE49-F238E27FC236}">
                  <a16:creationId xmlns:a16="http://schemas.microsoft.com/office/drawing/2014/main" id="{D2B18FD1-ABB3-49EB-B660-13F00F87895D}"/>
                </a:ext>
              </a:extLst>
            </p:cNvPr>
            <p:cNvSpPr txBox="1"/>
            <p:nvPr/>
          </p:nvSpPr>
          <p:spPr>
            <a:xfrm>
              <a:off x="2101964" y="894931"/>
              <a:ext cx="1124661" cy="6584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solidFill>
                    <a:schemeClr val="tx1"/>
                  </a:solidFill>
                </a:rPr>
                <a:t>西太平洋表面海水向东流动</a:t>
              </a:r>
            </a:p>
          </p:txBody>
        </p:sp>
      </p:grpSp>
      <p:grpSp>
        <p:nvGrpSpPr>
          <p:cNvPr id="20" name="组合 19">
            <a:extLst>
              <a:ext uri="{FF2B5EF4-FFF2-40B4-BE49-F238E27FC236}">
                <a16:creationId xmlns:a16="http://schemas.microsoft.com/office/drawing/2014/main" id="{F2582E54-3E38-4AAB-B8FC-53E937743D79}"/>
              </a:ext>
            </a:extLst>
          </p:cNvPr>
          <p:cNvGrpSpPr/>
          <p:nvPr/>
        </p:nvGrpSpPr>
        <p:grpSpPr>
          <a:xfrm>
            <a:off x="3233993" y="2733737"/>
            <a:ext cx="1165629" cy="699377"/>
            <a:chOff x="2081480" y="874447"/>
            <a:chExt cx="1165629" cy="699377"/>
          </a:xfrm>
        </p:grpSpPr>
        <p:sp>
          <p:nvSpPr>
            <p:cNvPr id="21" name="矩形: 圆角 20">
              <a:extLst>
                <a:ext uri="{FF2B5EF4-FFF2-40B4-BE49-F238E27FC236}">
                  <a16:creationId xmlns:a16="http://schemas.microsoft.com/office/drawing/2014/main" id="{137ECE44-A821-43E7-9DCE-9713CE3EEF2E}"/>
                </a:ext>
              </a:extLst>
            </p:cNvPr>
            <p:cNvSpPr/>
            <p:nvPr/>
          </p:nvSpPr>
          <p:spPr>
            <a:xfrm>
              <a:off x="2081480" y="874447"/>
              <a:ext cx="1165629" cy="699377"/>
            </a:xfrm>
            <a:prstGeom prst="roundRect">
              <a:avLst>
                <a:gd name="adj" fmla="val 10000"/>
              </a:avLst>
            </a:prstGeom>
          </p:spPr>
          <p:style>
            <a:lnRef idx="2">
              <a:schemeClr val="lt1">
                <a:hueOff val="0"/>
                <a:satOff val="0"/>
                <a:lumOff val="0"/>
                <a:alphaOff val="0"/>
              </a:schemeClr>
            </a:lnRef>
            <a:fillRef idx="1">
              <a:schemeClr val="accent3">
                <a:hueOff val="8797671"/>
                <a:satOff val="-20044"/>
                <a:lumOff val="8040"/>
                <a:alphaOff val="0"/>
              </a:schemeClr>
            </a:fillRef>
            <a:effectRef idx="0">
              <a:schemeClr val="accent3">
                <a:hueOff val="8797671"/>
                <a:satOff val="-20044"/>
                <a:lumOff val="8040"/>
                <a:alphaOff val="0"/>
              </a:schemeClr>
            </a:effectRef>
            <a:fontRef idx="minor">
              <a:schemeClr val="lt1"/>
            </a:fontRef>
          </p:style>
        </p:sp>
        <p:sp>
          <p:nvSpPr>
            <p:cNvPr id="22" name="矩形: 圆角 4">
              <a:extLst>
                <a:ext uri="{FF2B5EF4-FFF2-40B4-BE49-F238E27FC236}">
                  <a16:creationId xmlns:a16="http://schemas.microsoft.com/office/drawing/2014/main" id="{DA795129-6426-41A9-892F-F1D3098BD8A8}"/>
                </a:ext>
              </a:extLst>
            </p:cNvPr>
            <p:cNvSpPr txBox="1"/>
            <p:nvPr/>
          </p:nvSpPr>
          <p:spPr>
            <a:xfrm>
              <a:off x="2101964" y="894931"/>
              <a:ext cx="1124661" cy="6584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r>
                <a:rPr lang="zh-CN" altLang="en-US" sz="1100" b="1" dirty="0">
                  <a:solidFill>
                    <a:schemeClr val="tx1"/>
                  </a:solidFill>
                </a:rPr>
                <a:t>南美沿岸上泛涌升流减弱、消失</a:t>
              </a:r>
            </a:p>
          </p:txBody>
        </p:sp>
      </p:grpSp>
      <p:grpSp>
        <p:nvGrpSpPr>
          <p:cNvPr id="23" name="组合 22">
            <a:extLst>
              <a:ext uri="{FF2B5EF4-FFF2-40B4-BE49-F238E27FC236}">
                <a16:creationId xmlns:a16="http://schemas.microsoft.com/office/drawing/2014/main" id="{EA25C6B2-1DC7-4530-8D34-4C6393BA11F1}"/>
              </a:ext>
            </a:extLst>
          </p:cNvPr>
          <p:cNvGrpSpPr/>
          <p:nvPr/>
        </p:nvGrpSpPr>
        <p:grpSpPr>
          <a:xfrm>
            <a:off x="4579059" y="2096518"/>
            <a:ext cx="1165629" cy="699377"/>
            <a:chOff x="3631767" y="225"/>
            <a:chExt cx="1165629" cy="699377"/>
          </a:xfrm>
        </p:grpSpPr>
        <p:sp>
          <p:nvSpPr>
            <p:cNvPr id="24" name="矩形: 圆角 23">
              <a:extLst>
                <a:ext uri="{FF2B5EF4-FFF2-40B4-BE49-F238E27FC236}">
                  <a16:creationId xmlns:a16="http://schemas.microsoft.com/office/drawing/2014/main" id="{DF8C7049-B22C-40DD-9388-FE1C1A0A5C2C}"/>
                </a:ext>
              </a:extLst>
            </p:cNvPr>
            <p:cNvSpPr/>
            <p:nvPr/>
          </p:nvSpPr>
          <p:spPr>
            <a:xfrm>
              <a:off x="3631767" y="225"/>
              <a:ext cx="1165629" cy="699377"/>
            </a:xfrm>
            <a:prstGeom prst="roundRect">
              <a:avLst>
                <a:gd name="adj" fmla="val 10000"/>
              </a:avLst>
            </a:prstGeom>
          </p:spPr>
          <p:style>
            <a:lnRef idx="2">
              <a:schemeClr val="lt1">
                <a:hueOff val="0"/>
                <a:satOff val="0"/>
                <a:lumOff val="0"/>
                <a:alphaOff val="0"/>
              </a:schemeClr>
            </a:lnRef>
            <a:fillRef idx="1">
              <a:schemeClr val="accent3">
                <a:hueOff val="13196506"/>
                <a:satOff val="-30066"/>
                <a:lumOff val="12060"/>
                <a:alphaOff val="0"/>
              </a:schemeClr>
            </a:fillRef>
            <a:effectRef idx="0">
              <a:schemeClr val="accent3">
                <a:hueOff val="13196506"/>
                <a:satOff val="-30066"/>
                <a:lumOff val="12060"/>
                <a:alphaOff val="0"/>
              </a:schemeClr>
            </a:effectRef>
            <a:fontRef idx="minor">
              <a:schemeClr val="lt1"/>
            </a:fontRef>
          </p:style>
        </p:sp>
        <p:sp>
          <p:nvSpPr>
            <p:cNvPr id="25" name="矩形: 圆角 4">
              <a:extLst>
                <a:ext uri="{FF2B5EF4-FFF2-40B4-BE49-F238E27FC236}">
                  <a16:creationId xmlns:a16="http://schemas.microsoft.com/office/drawing/2014/main" id="{0F136E70-74E9-47C8-B706-32414310A09E}"/>
                </a:ext>
              </a:extLst>
            </p:cNvPr>
            <p:cNvSpPr txBox="1"/>
            <p:nvPr/>
          </p:nvSpPr>
          <p:spPr>
            <a:xfrm>
              <a:off x="3652251" y="20709"/>
              <a:ext cx="1124661" cy="6584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solidFill>
                    <a:schemeClr val="tx1"/>
                  </a:solidFill>
                </a:rPr>
                <a:t>中、东太平洋异常升温</a:t>
              </a:r>
            </a:p>
          </p:txBody>
        </p:sp>
      </p:grpSp>
      <p:grpSp>
        <p:nvGrpSpPr>
          <p:cNvPr id="26" name="组合 25">
            <a:extLst>
              <a:ext uri="{FF2B5EF4-FFF2-40B4-BE49-F238E27FC236}">
                <a16:creationId xmlns:a16="http://schemas.microsoft.com/office/drawing/2014/main" id="{BA47E227-CB36-474A-B24E-530FCDA43658}"/>
              </a:ext>
            </a:extLst>
          </p:cNvPr>
          <p:cNvGrpSpPr/>
          <p:nvPr/>
        </p:nvGrpSpPr>
        <p:grpSpPr>
          <a:xfrm>
            <a:off x="6128850" y="2096519"/>
            <a:ext cx="1165629" cy="699377"/>
            <a:chOff x="3631767" y="874447"/>
            <a:chExt cx="1165629" cy="699377"/>
          </a:xfrm>
        </p:grpSpPr>
        <p:sp>
          <p:nvSpPr>
            <p:cNvPr id="27" name="矩形: 圆角 26">
              <a:extLst>
                <a:ext uri="{FF2B5EF4-FFF2-40B4-BE49-F238E27FC236}">
                  <a16:creationId xmlns:a16="http://schemas.microsoft.com/office/drawing/2014/main" id="{888C91A1-020B-4602-BAE4-A9447E8FAC1D}"/>
                </a:ext>
              </a:extLst>
            </p:cNvPr>
            <p:cNvSpPr/>
            <p:nvPr/>
          </p:nvSpPr>
          <p:spPr>
            <a:xfrm>
              <a:off x="3631767" y="874447"/>
              <a:ext cx="1165629" cy="699377"/>
            </a:xfrm>
            <a:prstGeom prst="roundRect">
              <a:avLst>
                <a:gd name="adj" fmla="val 10000"/>
              </a:avLst>
            </a:prstGeom>
          </p:spPr>
          <p:style>
            <a:lnRef idx="2">
              <a:schemeClr val="lt1">
                <a:hueOff val="0"/>
                <a:satOff val="0"/>
                <a:lumOff val="0"/>
                <a:alphaOff val="0"/>
              </a:schemeClr>
            </a:lnRef>
            <a:fillRef idx="1">
              <a:schemeClr val="accent3">
                <a:hueOff val="15395925"/>
                <a:satOff val="-35077"/>
                <a:lumOff val="14070"/>
                <a:alphaOff val="0"/>
              </a:schemeClr>
            </a:fillRef>
            <a:effectRef idx="0">
              <a:schemeClr val="accent3">
                <a:hueOff val="15395925"/>
                <a:satOff val="-35077"/>
                <a:lumOff val="14070"/>
                <a:alphaOff val="0"/>
              </a:schemeClr>
            </a:effectRef>
            <a:fontRef idx="minor">
              <a:schemeClr val="lt1"/>
            </a:fontRef>
          </p:style>
        </p:sp>
        <p:sp>
          <p:nvSpPr>
            <p:cNvPr id="28" name="矩形: 圆角 4">
              <a:extLst>
                <a:ext uri="{FF2B5EF4-FFF2-40B4-BE49-F238E27FC236}">
                  <a16:creationId xmlns:a16="http://schemas.microsoft.com/office/drawing/2014/main" id="{DDD5AEA2-917E-4AE9-AA1C-0364BEAF9B7A}"/>
                </a:ext>
              </a:extLst>
            </p:cNvPr>
            <p:cNvSpPr txBox="1"/>
            <p:nvPr/>
          </p:nvSpPr>
          <p:spPr>
            <a:xfrm>
              <a:off x="3652251" y="894931"/>
              <a:ext cx="1124661" cy="6584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solidFill>
                    <a:schemeClr val="tx1"/>
                  </a:solidFill>
                </a:rPr>
                <a:t>沃克环流东移</a:t>
              </a:r>
            </a:p>
          </p:txBody>
        </p:sp>
      </p:grpSp>
      <p:grpSp>
        <p:nvGrpSpPr>
          <p:cNvPr id="32" name="组合 31">
            <a:extLst>
              <a:ext uri="{FF2B5EF4-FFF2-40B4-BE49-F238E27FC236}">
                <a16:creationId xmlns:a16="http://schemas.microsoft.com/office/drawing/2014/main" id="{D8EFB28F-938B-4659-A7FF-4E7C32D31168}"/>
              </a:ext>
            </a:extLst>
          </p:cNvPr>
          <p:cNvGrpSpPr/>
          <p:nvPr/>
        </p:nvGrpSpPr>
        <p:grpSpPr>
          <a:xfrm>
            <a:off x="7695956" y="2127900"/>
            <a:ext cx="1165629" cy="699377"/>
            <a:chOff x="531193" y="225"/>
            <a:chExt cx="1165629" cy="699377"/>
          </a:xfrm>
        </p:grpSpPr>
        <p:sp>
          <p:nvSpPr>
            <p:cNvPr id="33" name="矩形: 圆角 32">
              <a:extLst>
                <a:ext uri="{FF2B5EF4-FFF2-40B4-BE49-F238E27FC236}">
                  <a16:creationId xmlns:a16="http://schemas.microsoft.com/office/drawing/2014/main" id="{07E14327-826B-491E-A839-A5919620AE75}"/>
                </a:ext>
              </a:extLst>
            </p:cNvPr>
            <p:cNvSpPr/>
            <p:nvPr/>
          </p:nvSpPr>
          <p:spPr>
            <a:xfrm>
              <a:off x="531193" y="225"/>
              <a:ext cx="1165629" cy="699377"/>
            </a:xfrm>
            <a:prstGeom prst="roundRect">
              <a:avLst>
                <a:gd name="adj" fmla="val 100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4" name="矩形: 圆角 4">
              <a:extLst>
                <a:ext uri="{FF2B5EF4-FFF2-40B4-BE49-F238E27FC236}">
                  <a16:creationId xmlns:a16="http://schemas.microsoft.com/office/drawing/2014/main" id="{D50DC73C-A191-46AB-9216-E71C5B7E88D4}"/>
                </a:ext>
              </a:extLst>
            </p:cNvPr>
            <p:cNvSpPr txBox="1"/>
            <p:nvPr/>
          </p:nvSpPr>
          <p:spPr>
            <a:xfrm>
              <a:off x="551677" y="20709"/>
              <a:ext cx="1124661" cy="6584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a:r>
                <a:rPr lang="zh-CN" altLang="en-US" sz="1100" b="1" dirty="0">
                  <a:solidFill>
                    <a:schemeClr val="tx1"/>
                  </a:solidFill>
                </a:rPr>
                <a:t>形成厄尔尼诺</a:t>
              </a:r>
            </a:p>
          </p:txBody>
        </p:sp>
      </p:grpSp>
      <p:grpSp>
        <p:nvGrpSpPr>
          <p:cNvPr id="46" name="组合 45">
            <a:extLst>
              <a:ext uri="{FF2B5EF4-FFF2-40B4-BE49-F238E27FC236}">
                <a16:creationId xmlns:a16="http://schemas.microsoft.com/office/drawing/2014/main" id="{AB663768-D688-4D82-A913-A1AB36D53CDB}"/>
              </a:ext>
            </a:extLst>
          </p:cNvPr>
          <p:cNvGrpSpPr/>
          <p:nvPr/>
        </p:nvGrpSpPr>
        <p:grpSpPr>
          <a:xfrm>
            <a:off x="7716440" y="3102506"/>
            <a:ext cx="1165629" cy="699377"/>
            <a:chOff x="3631767" y="874447"/>
            <a:chExt cx="1165629" cy="699377"/>
          </a:xfrm>
          <a:solidFill>
            <a:schemeClr val="accent4">
              <a:lumMod val="75000"/>
            </a:schemeClr>
          </a:solidFill>
        </p:grpSpPr>
        <p:sp>
          <p:nvSpPr>
            <p:cNvPr id="47" name="矩形: 圆角 46">
              <a:extLst>
                <a:ext uri="{FF2B5EF4-FFF2-40B4-BE49-F238E27FC236}">
                  <a16:creationId xmlns:a16="http://schemas.microsoft.com/office/drawing/2014/main" id="{816BB9CD-E0B2-4CF6-8927-7D1C1A322A00}"/>
                </a:ext>
              </a:extLst>
            </p:cNvPr>
            <p:cNvSpPr/>
            <p:nvPr/>
          </p:nvSpPr>
          <p:spPr>
            <a:xfrm>
              <a:off x="3631767" y="874447"/>
              <a:ext cx="1165629" cy="699377"/>
            </a:xfrm>
            <a:prstGeom prst="roundRect">
              <a:avLst>
                <a:gd name="adj" fmla="val 10000"/>
              </a:avLst>
            </a:prstGeom>
            <a:grpFill/>
          </p:spPr>
          <p:style>
            <a:lnRef idx="2">
              <a:schemeClr val="lt1">
                <a:hueOff val="0"/>
                <a:satOff val="0"/>
                <a:lumOff val="0"/>
                <a:alphaOff val="0"/>
              </a:schemeClr>
            </a:lnRef>
            <a:fillRef idx="1">
              <a:schemeClr val="accent3">
                <a:hueOff val="15395925"/>
                <a:satOff val="-35077"/>
                <a:lumOff val="14070"/>
                <a:alphaOff val="0"/>
              </a:schemeClr>
            </a:fillRef>
            <a:effectRef idx="0">
              <a:schemeClr val="accent3">
                <a:hueOff val="15395925"/>
                <a:satOff val="-35077"/>
                <a:lumOff val="14070"/>
                <a:alphaOff val="0"/>
              </a:schemeClr>
            </a:effectRef>
            <a:fontRef idx="minor">
              <a:schemeClr val="lt1"/>
            </a:fontRef>
          </p:style>
        </p:sp>
        <p:sp>
          <p:nvSpPr>
            <p:cNvPr id="48" name="矩形: 圆角 4">
              <a:extLst>
                <a:ext uri="{FF2B5EF4-FFF2-40B4-BE49-F238E27FC236}">
                  <a16:creationId xmlns:a16="http://schemas.microsoft.com/office/drawing/2014/main" id="{203F3AB0-F17B-4D98-9CAF-CAB87A05F6EF}"/>
                </a:ext>
              </a:extLst>
            </p:cNvPr>
            <p:cNvSpPr txBox="1"/>
            <p:nvPr/>
          </p:nvSpPr>
          <p:spPr>
            <a:xfrm>
              <a:off x="3652251" y="894931"/>
              <a:ext cx="1124661" cy="65840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200" b="1" kern="1200" dirty="0">
                  <a:solidFill>
                    <a:schemeClr val="tx1"/>
                  </a:solidFill>
                </a:rPr>
                <a:t>全球变暖</a:t>
              </a:r>
            </a:p>
          </p:txBody>
        </p:sp>
      </p:grpSp>
    </p:spTree>
    <p:extLst>
      <p:ext uri="{BB962C8B-B14F-4D97-AF65-F5344CB8AC3E}">
        <p14:creationId xmlns:p14="http://schemas.microsoft.com/office/powerpoint/2010/main" val="3420383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par>
                                <p:cTn id="51" presetID="10"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par>
                                <p:cTn id="59" presetID="10"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1" grpId="0" animBg="1"/>
      <p:bldP spid="40" grpId="0" animBg="1"/>
      <p:bldP spid="38" grpId="0" animBg="1"/>
      <p:bldP spid="37" grpId="0" animBg="1"/>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1E2743B-7D30-45FF-91FD-B06BD6DBED3D}"/>
              </a:ext>
            </a:extLst>
          </p:cNvPr>
          <p:cNvSpPr txBox="1"/>
          <p:nvPr/>
        </p:nvSpPr>
        <p:spPr>
          <a:xfrm>
            <a:off x="323528" y="181919"/>
            <a:ext cx="2492990" cy="369332"/>
          </a:xfrm>
          <a:prstGeom prst="rect">
            <a:avLst/>
          </a:prstGeom>
          <a:noFill/>
        </p:spPr>
        <p:txBody>
          <a:bodyPr wrap="none" rtlCol="0">
            <a:spAutoFit/>
          </a:bodyPr>
          <a:lstStyle/>
          <a:p>
            <a:r>
              <a:rPr lang="zh-CN" altLang="en-US" dirty="0">
                <a:solidFill>
                  <a:schemeClr val="accent2"/>
                </a:solidFill>
              </a:rPr>
              <a:t>三、“厄尔尼诺”影响</a:t>
            </a:r>
          </a:p>
        </p:txBody>
      </p:sp>
      <p:pic>
        <p:nvPicPr>
          <p:cNvPr id="3" name="图片 2">
            <a:extLst>
              <a:ext uri="{FF2B5EF4-FFF2-40B4-BE49-F238E27FC236}">
                <a16:creationId xmlns:a16="http://schemas.microsoft.com/office/drawing/2014/main" id="{C4C8A8CA-D765-4EFB-B74E-29CC96688597}"/>
              </a:ext>
            </a:extLst>
          </p:cNvPr>
          <p:cNvPicPr>
            <a:picLocks noChangeAspect="1"/>
          </p:cNvPicPr>
          <p:nvPr/>
        </p:nvPicPr>
        <p:blipFill rotWithShape="1">
          <a:blip r:embed="rId3"/>
          <a:srcRect t="2023" b="1"/>
          <a:stretch/>
        </p:blipFill>
        <p:spPr>
          <a:xfrm>
            <a:off x="480349" y="670160"/>
            <a:ext cx="8183301" cy="4291421"/>
          </a:xfrm>
          <a:prstGeom prst="rect">
            <a:avLst/>
          </a:prstGeom>
        </p:spPr>
      </p:pic>
      <p:sp>
        <p:nvSpPr>
          <p:cNvPr id="5" name="对话气泡: 矩形 4">
            <a:extLst>
              <a:ext uri="{FF2B5EF4-FFF2-40B4-BE49-F238E27FC236}">
                <a16:creationId xmlns:a16="http://schemas.microsoft.com/office/drawing/2014/main" id="{B54B8408-C6EB-4236-BCD5-CB34B968707E}"/>
              </a:ext>
            </a:extLst>
          </p:cNvPr>
          <p:cNvSpPr/>
          <p:nvPr/>
        </p:nvSpPr>
        <p:spPr>
          <a:xfrm>
            <a:off x="1043608" y="3075806"/>
            <a:ext cx="1575462" cy="897646"/>
          </a:xfrm>
          <a:prstGeom prst="wedgeRectCallout">
            <a:avLst>
              <a:gd name="adj1" fmla="val 59384"/>
              <a:gd name="adj2" fmla="val -50142"/>
            </a:avLst>
          </a:prstGeom>
          <a:solidFill>
            <a:schemeClr val="tx1">
              <a:alpha val="3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bg1"/>
                </a:solidFill>
                <a:latin typeface="微软雅黑" panose="020B0503020204020204" pitchFamily="34" charset="-122"/>
              </a:rPr>
              <a:t>使得原本干旱少雨南美洲西海岸得到更多雨水光临、发生暴雨洪涝灾害；</a:t>
            </a:r>
            <a:endParaRPr lang="zh-CN" altLang="en-US" sz="1200" dirty="0"/>
          </a:p>
        </p:txBody>
      </p:sp>
      <p:sp>
        <p:nvSpPr>
          <p:cNvPr id="6" name="对话气泡: 矩形 5">
            <a:extLst>
              <a:ext uri="{FF2B5EF4-FFF2-40B4-BE49-F238E27FC236}">
                <a16:creationId xmlns:a16="http://schemas.microsoft.com/office/drawing/2014/main" id="{34592128-98B2-4872-9CCB-150846DF4B2A}"/>
              </a:ext>
            </a:extLst>
          </p:cNvPr>
          <p:cNvSpPr/>
          <p:nvPr/>
        </p:nvSpPr>
        <p:spPr>
          <a:xfrm>
            <a:off x="5796136" y="2970248"/>
            <a:ext cx="1296144" cy="792088"/>
          </a:xfrm>
          <a:prstGeom prst="wedgeRectCallout">
            <a:avLst>
              <a:gd name="adj1" fmla="val 48143"/>
              <a:gd name="adj2" fmla="val 5129"/>
            </a:avLst>
          </a:prstGeom>
          <a:solidFill>
            <a:schemeClr val="tx1">
              <a:alpha val="3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bg1"/>
                </a:solidFill>
              </a:rPr>
              <a:t>澳大利亚，东南亚、印尼、非洲干旱少雨高温现象</a:t>
            </a:r>
            <a:endParaRPr lang="zh-CN" altLang="en-US" sz="1200" dirty="0"/>
          </a:p>
        </p:txBody>
      </p:sp>
      <p:sp>
        <p:nvSpPr>
          <p:cNvPr id="8" name="对话气泡: 矩形 7">
            <a:extLst>
              <a:ext uri="{FF2B5EF4-FFF2-40B4-BE49-F238E27FC236}">
                <a16:creationId xmlns:a16="http://schemas.microsoft.com/office/drawing/2014/main" id="{32ACC7E4-20A8-41BF-A090-6B24E5164DFB}"/>
              </a:ext>
            </a:extLst>
          </p:cNvPr>
          <p:cNvSpPr/>
          <p:nvPr/>
        </p:nvSpPr>
        <p:spPr>
          <a:xfrm>
            <a:off x="5364088" y="910840"/>
            <a:ext cx="1934964" cy="860163"/>
          </a:xfrm>
          <a:prstGeom prst="wedgeRectCallout">
            <a:avLst>
              <a:gd name="adj1" fmla="val 46991"/>
              <a:gd name="adj2" fmla="val 78467"/>
            </a:avLst>
          </a:prstGeom>
          <a:solidFill>
            <a:schemeClr val="tx1">
              <a:alpha val="3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bg1"/>
                </a:solidFill>
              </a:rPr>
              <a:t>雨带南移，东南方暴雨洪涝，西北方干旱缺雨，北方春夏干旱少雨，甚至东北出现夏季低温现象</a:t>
            </a:r>
            <a:endParaRPr lang="zh-CN" altLang="en-US" sz="1200" dirty="0"/>
          </a:p>
        </p:txBody>
      </p:sp>
    </p:spTree>
    <p:extLst>
      <p:ext uri="{BB962C8B-B14F-4D97-AF65-F5344CB8AC3E}">
        <p14:creationId xmlns:p14="http://schemas.microsoft.com/office/powerpoint/2010/main" val="1484252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8E9D4F-DE3F-4983-B5B0-C71C7BA7C618}"/>
              </a:ext>
            </a:extLst>
          </p:cNvPr>
          <p:cNvSpPr txBox="1"/>
          <p:nvPr/>
        </p:nvSpPr>
        <p:spPr>
          <a:xfrm>
            <a:off x="611560" y="394397"/>
            <a:ext cx="1066318" cy="523220"/>
          </a:xfrm>
          <a:prstGeom prst="rect">
            <a:avLst/>
          </a:prstGeom>
          <a:noFill/>
        </p:spPr>
        <p:txBody>
          <a:bodyPr wrap="none" rtlCol="0">
            <a:spAutoFit/>
          </a:bodyPr>
          <a:lstStyle/>
          <a:p>
            <a:r>
              <a:rPr lang="zh-CN" altLang="en-US" sz="2800" dirty="0">
                <a:solidFill>
                  <a:schemeClr val="accent2"/>
                </a:solidFill>
              </a:rPr>
              <a:t>疑问</a:t>
            </a:r>
            <a:r>
              <a:rPr lang="en-US" altLang="zh-CN" sz="2800" dirty="0">
                <a:solidFill>
                  <a:schemeClr val="accent2"/>
                </a:solidFill>
              </a:rPr>
              <a:t>:</a:t>
            </a:r>
            <a:endParaRPr lang="zh-CN" altLang="en-US" sz="2800" dirty="0">
              <a:solidFill>
                <a:schemeClr val="accent2"/>
              </a:solidFill>
            </a:endParaRPr>
          </a:p>
        </p:txBody>
      </p:sp>
      <p:sp>
        <p:nvSpPr>
          <p:cNvPr id="4" name="矩形 3">
            <a:extLst>
              <a:ext uri="{FF2B5EF4-FFF2-40B4-BE49-F238E27FC236}">
                <a16:creationId xmlns:a16="http://schemas.microsoft.com/office/drawing/2014/main" id="{281ABBD7-814A-4722-92BC-ABBF03821B50}"/>
              </a:ext>
            </a:extLst>
          </p:cNvPr>
          <p:cNvSpPr/>
          <p:nvPr/>
        </p:nvSpPr>
        <p:spPr>
          <a:xfrm>
            <a:off x="1677878" y="3572491"/>
            <a:ext cx="4564070" cy="369332"/>
          </a:xfrm>
          <a:prstGeom prst="rect">
            <a:avLst/>
          </a:prstGeom>
        </p:spPr>
        <p:txBody>
          <a:bodyPr wrap="none">
            <a:spAutoFit/>
          </a:bodyPr>
          <a:lstStyle/>
          <a:p>
            <a:r>
              <a:rPr lang="en-US" altLang="zh-CN" dirty="0">
                <a:solidFill>
                  <a:schemeClr val="bg1"/>
                </a:solidFill>
                <a:latin typeface="-apple-system"/>
              </a:rPr>
              <a:t>3</a:t>
            </a:r>
            <a:r>
              <a:rPr lang="zh-CN" altLang="en-US" dirty="0">
                <a:solidFill>
                  <a:schemeClr val="bg1"/>
                </a:solidFill>
                <a:latin typeface="-apple-system"/>
              </a:rPr>
              <a:t>、赤道东西太平洋相隔甚远为何联系紧密</a:t>
            </a:r>
            <a:r>
              <a:rPr lang="en-US" altLang="zh-CN" dirty="0">
                <a:solidFill>
                  <a:schemeClr val="bg1"/>
                </a:solidFill>
                <a:latin typeface="-apple-system"/>
              </a:rPr>
              <a:t>?</a:t>
            </a:r>
          </a:p>
        </p:txBody>
      </p:sp>
      <p:sp>
        <p:nvSpPr>
          <p:cNvPr id="5" name="矩形 4">
            <a:extLst>
              <a:ext uri="{FF2B5EF4-FFF2-40B4-BE49-F238E27FC236}">
                <a16:creationId xmlns:a16="http://schemas.microsoft.com/office/drawing/2014/main" id="{59AF2AEF-E881-4FF2-9CDA-1E02C53BA691}"/>
              </a:ext>
            </a:extLst>
          </p:cNvPr>
          <p:cNvSpPr/>
          <p:nvPr/>
        </p:nvSpPr>
        <p:spPr>
          <a:xfrm>
            <a:off x="1619672" y="1131590"/>
            <a:ext cx="3071675" cy="369332"/>
          </a:xfrm>
          <a:prstGeom prst="rect">
            <a:avLst/>
          </a:prstGeom>
        </p:spPr>
        <p:txBody>
          <a:bodyPr wrap="none">
            <a:spAutoFit/>
          </a:bodyPr>
          <a:lstStyle/>
          <a:p>
            <a:r>
              <a:rPr lang="en-US" altLang="zh-CN" dirty="0">
                <a:solidFill>
                  <a:schemeClr val="bg1"/>
                </a:solidFill>
                <a:latin typeface="-apple-system"/>
              </a:rPr>
              <a:t>1</a:t>
            </a:r>
            <a:r>
              <a:rPr lang="zh-CN" altLang="en-US" dirty="0">
                <a:solidFill>
                  <a:schemeClr val="bg1"/>
                </a:solidFill>
                <a:latin typeface="-apple-system"/>
              </a:rPr>
              <a:t>、什么导致温度异常偏高？</a:t>
            </a:r>
            <a:endParaRPr lang="en-US" altLang="zh-CN" dirty="0">
              <a:solidFill>
                <a:schemeClr val="bg1"/>
              </a:solidFill>
              <a:latin typeface="-apple-system"/>
            </a:endParaRPr>
          </a:p>
        </p:txBody>
      </p:sp>
      <p:sp>
        <p:nvSpPr>
          <p:cNvPr id="6" name="矩形 5">
            <a:extLst>
              <a:ext uri="{FF2B5EF4-FFF2-40B4-BE49-F238E27FC236}">
                <a16:creationId xmlns:a16="http://schemas.microsoft.com/office/drawing/2014/main" id="{ED09631C-8E64-4257-9C00-DDB14020544C}"/>
              </a:ext>
            </a:extLst>
          </p:cNvPr>
          <p:cNvSpPr/>
          <p:nvPr/>
        </p:nvSpPr>
        <p:spPr>
          <a:xfrm>
            <a:off x="1677878" y="2387084"/>
            <a:ext cx="6925344" cy="369332"/>
          </a:xfrm>
          <a:prstGeom prst="rect">
            <a:avLst/>
          </a:prstGeom>
        </p:spPr>
        <p:txBody>
          <a:bodyPr wrap="square">
            <a:spAutoFit/>
          </a:bodyPr>
          <a:lstStyle/>
          <a:p>
            <a:r>
              <a:rPr lang="en-US" altLang="zh-CN" dirty="0">
                <a:solidFill>
                  <a:schemeClr val="bg1"/>
                </a:solidFill>
                <a:latin typeface="-apple-system"/>
              </a:rPr>
              <a:t>2</a:t>
            </a:r>
            <a:r>
              <a:rPr lang="zh-CN" altLang="en-US" dirty="0">
                <a:solidFill>
                  <a:schemeClr val="bg1"/>
                </a:solidFill>
                <a:latin typeface="-apple-system"/>
              </a:rPr>
              <a:t>、太平洋东部的赤道附近海域温度异常偏高会带来什么影响？</a:t>
            </a:r>
            <a:endParaRPr lang="en-US" altLang="zh-CN" dirty="0">
              <a:solidFill>
                <a:schemeClr val="bg1"/>
              </a:solidFill>
              <a:latin typeface="-apple-system"/>
            </a:endParaRPr>
          </a:p>
        </p:txBody>
      </p:sp>
      <p:sp>
        <p:nvSpPr>
          <p:cNvPr id="11" name="文本框 10">
            <a:extLst>
              <a:ext uri="{FF2B5EF4-FFF2-40B4-BE49-F238E27FC236}">
                <a16:creationId xmlns:a16="http://schemas.microsoft.com/office/drawing/2014/main" id="{54BFB29C-87E8-4371-83A8-E6EEFD2D56E8}"/>
              </a:ext>
            </a:extLst>
          </p:cNvPr>
          <p:cNvSpPr txBox="1"/>
          <p:nvPr/>
        </p:nvSpPr>
        <p:spPr>
          <a:xfrm>
            <a:off x="2123728" y="1594403"/>
            <a:ext cx="3775393" cy="307777"/>
          </a:xfrm>
          <a:prstGeom prst="rect">
            <a:avLst/>
          </a:prstGeom>
          <a:noFill/>
        </p:spPr>
        <p:txBody>
          <a:bodyPr wrap="none" rtlCol="0">
            <a:spAutoFit/>
          </a:bodyPr>
          <a:lstStyle/>
          <a:p>
            <a:r>
              <a:rPr lang="zh-CN" altLang="en-US" sz="1400" dirty="0">
                <a:solidFill>
                  <a:srgbClr val="00B050"/>
                </a:solidFill>
              </a:rPr>
              <a:t>处于什么系统环境下，受什么地理要素影响；</a:t>
            </a:r>
          </a:p>
        </p:txBody>
      </p:sp>
      <p:sp>
        <p:nvSpPr>
          <p:cNvPr id="12" name="文本框 11">
            <a:extLst>
              <a:ext uri="{FF2B5EF4-FFF2-40B4-BE49-F238E27FC236}">
                <a16:creationId xmlns:a16="http://schemas.microsoft.com/office/drawing/2014/main" id="{6D467527-DBE1-4138-A672-A783FB8FCB1A}"/>
              </a:ext>
            </a:extLst>
          </p:cNvPr>
          <p:cNvSpPr txBox="1"/>
          <p:nvPr/>
        </p:nvSpPr>
        <p:spPr>
          <a:xfrm>
            <a:off x="2137025" y="2807287"/>
            <a:ext cx="1800493" cy="307777"/>
          </a:xfrm>
          <a:prstGeom prst="rect">
            <a:avLst/>
          </a:prstGeom>
          <a:noFill/>
        </p:spPr>
        <p:txBody>
          <a:bodyPr wrap="none" rtlCol="0">
            <a:spAutoFit/>
          </a:bodyPr>
          <a:lstStyle/>
          <a:p>
            <a:r>
              <a:rPr lang="zh-CN" altLang="en-US" sz="1400" dirty="0">
                <a:solidFill>
                  <a:srgbClr val="00B050"/>
                </a:solidFill>
              </a:rPr>
              <a:t>正常情况下的状态；</a:t>
            </a:r>
          </a:p>
        </p:txBody>
      </p:sp>
      <p:sp>
        <p:nvSpPr>
          <p:cNvPr id="13" name="文本框 12">
            <a:extLst>
              <a:ext uri="{FF2B5EF4-FFF2-40B4-BE49-F238E27FC236}">
                <a16:creationId xmlns:a16="http://schemas.microsoft.com/office/drawing/2014/main" id="{DA8710CE-2388-4225-9AF5-7CB0F7CF89E3}"/>
              </a:ext>
            </a:extLst>
          </p:cNvPr>
          <p:cNvSpPr txBox="1"/>
          <p:nvPr/>
        </p:nvSpPr>
        <p:spPr>
          <a:xfrm>
            <a:off x="2100920" y="3973010"/>
            <a:ext cx="4852610" cy="307777"/>
          </a:xfrm>
          <a:prstGeom prst="rect">
            <a:avLst/>
          </a:prstGeom>
          <a:noFill/>
        </p:spPr>
        <p:txBody>
          <a:bodyPr wrap="none" rtlCol="0">
            <a:spAutoFit/>
          </a:bodyPr>
          <a:lstStyle/>
          <a:p>
            <a:r>
              <a:rPr lang="zh-CN" altLang="en-US" sz="1400" dirty="0">
                <a:solidFill>
                  <a:srgbClr val="00B050"/>
                </a:solidFill>
              </a:rPr>
              <a:t>大尺度物质能量的交换，海水运动、大气运动、板块运动；</a:t>
            </a:r>
          </a:p>
        </p:txBody>
      </p:sp>
      <p:sp>
        <p:nvSpPr>
          <p:cNvPr id="3" name="矩形 2">
            <a:extLst>
              <a:ext uri="{FF2B5EF4-FFF2-40B4-BE49-F238E27FC236}">
                <a16:creationId xmlns:a16="http://schemas.microsoft.com/office/drawing/2014/main" id="{79CD89FC-C71B-4376-B969-96D754EE1111}"/>
              </a:ext>
            </a:extLst>
          </p:cNvPr>
          <p:cNvSpPr/>
          <p:nvPr/>
        </p:nvSpPr>
        <p:spPr>
          <a:xfrm>
            <a:off x="2121001" y="1902180"/>
            <a:ext cx="4572000" cy="307777"/>
          </a:xfrm>
          <a:prstGeom prst="rect">
            <a:avLst/>
          </a:prstGeom>
        </p:spPr>
        <p:txBody>
          <a:bodyPr>
            <a:spAutoFit/>
          </a:bodyPr>
          <a:lstStyle/>
          <a:p>
            <a:r>
              <a:rPr lang="zh-CN" altLang="en-US" sz="1400" dirty="0">
                <a:solidFill>
                  <a:srgbClr val="FF0000"/>
                </a:solidFill>
              </a:rPr>
              <a:t>沃克环流，信风，海陆位置等等，这些要素的综合作用；</a:t>
            </a:r>
            <a:endParaRPr lang="en-US" altLang="zh-CN" sz="1400" dirty="0">
              <a:solidFill>
                <a:srgbClr val="FF0000"/>
              </a:solidFill>
            </a:endParaRPr>
          </a:p>
        </p:txBody>
      </p:sp>
      <p:sp>
        <p:nvSpPr>
          <p:cNvPr id="8" name="矩形 7">
            <a:extLst>
              <a:ext uri="{FF2B5EF4-FFF2-40B4-BE49-F238E27FC236}">
                <a16:creationId xmlns:a16="http://schemas.microsoft.com/office/drawing/2014/main" id="{B236923A-7F3A-45B4-9F06-2B2D17627BBF}"/>
              </a:ext>
            </a:extLst>
          </p:cNvPr>
          <p:cNvSpPr/>
          <p:nvPr/>
        </p:nvSpPr>
        <p:spPr>
          <a:xfrm>
            <a:off x="2112482" y="3170169"/>
            <a:ext cx="7231750" cy="307777"/>
          </a:xfrm>
          <a:prstGeom prst="rect">
            <a:avLst/>
          </a:prstGeom>
        </p:spPr>
        <p:txBody>
          <a:bodyPr wrap="square">
            <a:spAutoFit/>
          </a:bodyPr>
          <a:lstStyle/>
          <a:p>
            <a:r>
              <a:rPr lang="zh-CN" altLang="en-US" sz="1400" dirty="0">
                <a:solidFill>
                  <a:srgbClr val="FF0000"/>
                </a:solidFill>
              </a:rPr>
              <a:t>原来干旱少雨的地方产生洪涝，而通常多雨的地方易出现长时间的干旱少雨；</a:t>
            </a:r>
            <a:endParaRPr lang="en-US" altLang="zh-CN" sz="1400" dirty="0">
              <a:solidFill>
                <a:srgbClr val="FF0000"/>
              </a:solidFill>
            </a:endParaRPr>
          </a:p>
        </p:txBody>
      </p:sp>
      <p:sp>
        <p:nvSpPr>
          <p:cNvPr id="9" name="矩形 8">
            <a:extLst>
              <a:ext uri="{FF2B5EF4-FFF2-40B4-BE49-F238E27FC236}">
                <a16:creationId xmlns:a16="http://schemas.microsoft.com/office/drawing/2014/main" id="{6EB3D6D1-E555-46CE-B26B-067AF24BFDAF}"/>
              </a:ext>
            </a:extLst>
          </p:cNvPr>
          <p:cNvSpPr/>
          <p:nvPr/>
        </p:nvSpPr>
        <p:spPr>
          <a:xfrm>
            <a:off x="2100920" y="4311974"/>
            <a:ext cx="2061783" cy="307777"/>
          </a:xfrm>
          <a:prstGeom prst="rect">
            <a:avLst/>
          </a:prstGeom>
        </p:spPr>
        <p:txBody>
          <a:bodyPr wrap="none">
            <a:spAutoFit/>
          </a:bodyPr>
          <a:lstStyle/>
          <a:p>
            <a:r>
              <a:rPr lang="zh-CN" altLang="en-US" sz="1400" dirty="0">
                <a:solidFill>
                  <a:srgbClr val="FF0000"/>
                </a:solidFill>
              </a:rPr>
              <a:t>海</a:t>
            </a:r>
            <a:r>
              <a:rPr lang="en-US" altLang="zh-CN" sz="1400" dirty="0">
                <a:solidFill>
                  <a:srgbClr val="FF0000"/>
                </a:solidFill>
              </a:rPr>
              <a:t>-</a:t>
            </a:r>
            <a:r>
              <a:rPr lang="zh-CN" altLang="en-US" sz="1400" dirty="0">
                <a:solidFill>
                  <a:srgbClr val="FF0000"/>
                </a:solidFill>
              </a:rPr>
              <a:t>气相互作用的结果；</a:t>
            </a:r>
          </a:p>
        </p:txBody>
      </p:sp>
    </p:spTree>
    <p:extLst>
      <p:ext uri="{BB962C8B-B14F-4D97-AF65-F5344CB8AC3E}">
        <p14:creationId xmlns:p14="http://schemas.microsoft.com/office/powerpoint/2010/main" val="262837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1164F46-AD50-4C0E-B76C-EA6E2ED9A25D}"/>
              </a:ext>
            </a:extLst>
          </p:cNvPr>
          <p:cNvSpPr txBox="1"/>
          <p:nvPr/>
        </p:nvSpPr>
        <p:spPr>
          <a:xfrm>
            <a:off x="3419872" y="2048530"/>
            <a:ext cx="2304256" cy="523220"/>
          </a:xfrm>
          <a:prstGeom prst="rect">
            <a:avLst/>
          </a:prstGeom>
          <a:noFill/>
        </p:spPr>
        <p:txBody>
          <a:bodyPr wrap="square" rtlCol="0">
            <a:spAutoFit/>
          </a:bodyPr>
          <a:lstStyle/>
          <a:p>
            <a:pPr algn="dist"/>
            <a:r>
              <a:rPr lang="zh-CN" altLang="en-US" sz="2800" dirty="0">
                <a:solidFill>
                  <a:schemeClr val="accent2"/>
                </a:solidFill>
              </a:rPr>
              <a:t>课程结束</a:t>
            </a:r>
          </a:p>
        </p:txBody>
      </p:sp>
    </p:spTree>
    <p:extLst>
      <p:ext uri="{BB962C8B-B14F-4D97-AF65-F5344CB8AC3E}">
        <p14:creationId xmlns:p14="http://schemas.microsoft.com/office/powerpoint/2010/main" val="4289744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8B237AD-B5D2-47F6-9E69-3CF1562FD620}"/>
              </a:ext>
            </a:extLst>
          </p:cNvPr>
          <p:cNvSpPr txBox="1"/>
          <p:nvPr/>
        </p:nvSpPr>
        <p:spPr>
          <a:xfrm>
            <a:off x="3498460" y="483518"/>
            <a:ext cx="2147079" cy="523220"/>
          </a:xfrm>
          <a:prstGeom prst="rect">
            <a:avLst/>
          </a:prstGeom>
          <a:noFill/>
        </p:spPr>
        <p:txBody>
          <a:bodyPr wrap="square" rtlCol="0">
            <a:spAutoFit/>
          </a:bodyPr>
          <a:lstStyle/>
          <a:p>
            <a:pPr algn="dist"/>
            <a:r>
              <a:rPr lang="zh-CN" altLang="en-US" sz="2800" b="1" dirty="0">
                <a:solidFill>
                  <a:schemeClr val="accent2"/>
                </a:solidFill>
              </a:rPr>
              <a:t>教学目标</a:t>
            </a:r>
          </a:p>
        </p:txBody>
      </p:sp>
      <p:sp>
        <p:nvSpPr>
          <p:cNvPr id="3" name="文本框 2">
            <a:extLst>
              <a:ext uri="{FF2B5EF4-FFF2-40B4-BE49-F238E27FC236}">
                <a16:creationId xmlns:a16="http://schemas.microsoft.com/office/drawing/2014/main" id="{CA97949A-85EF-482C-B393-A831301E0D48}"/>
              </a:ext>
            </a:extLst>
          </p:cNvPr>
          <p:cNvSpPr txBox="1"/>
          <p:nvPr/>
        </p:nvSpPr>
        <p:spPr>
          <a:xfrm>
            <a:off x="2987824" y="1200349"/>
            <a:ext cx="4392487" cy="2742802"/>
          </a:xfrm>
          <a:prstGeom prst="rect">
            <a:avLst/>
          </a:prstGeom>
          <a:noFill/>
        </p:spPr>
        <p:txBody>
          <a:bodyPr wrap="square" rtlCol="0">
            <a:spAutoFit/>
          </a:bodyPr>
          <a:lstStyle/>
          <a:p>
            <a:pPr>
              <a:lnSpc>
                <a:spcPct val="250000"/>
              </a:lnSpc>
            </a:pPr>
            <a:r>
              <a:rPr lang="en-US" altLang="zh-CN" dirty="0">
                <a:solidFill>
                  <a:schemeClr val="bg1"/>
                </a:solidFill>
              </a:rPr>
              <a:t>1</a:t>
            </a:r>
            <a:r>
              <a:rPr lang="zh-CN" altLang="en-US" dirty="0">
                <a:solidFill>
                  <a:schemeClr val="bg1"/>
                </a:solidFill>
              </a:rPr>
              <a:t>、了解</a:t>
            </a:r>
            <a:r>
              <a:rPr lang="zh-CN" altLang="en-US" dirty="0">
                <a:solidFill>
                  <a:srgbClr val="FF0000"/>
                </a:solidFill>
              </a:rPr>
              <a:t>沃克环流</a:t>
            </a:r>
            <a:r>
              <a:rPr lang="zh-CN" altLang="en-US" dirty="0">
                <a:solidFill>
                  <a:schemeClr val="bg1"/>
                </a:solidFill>
              </a:rPr>
              <a:t>产生过程；</a:t>
            </a:r>
            <a:endParaRPr lang="en-US" altLang="zh-CN" dirty="0">
              <a:solidFill>
                <a:schemeClr val="bg1"/>
              </a:solidFill>
            </a:endParaRPr>
          </a:p>
          <a:p>
            <a:pPr>
              <a:lnSpc>
                <a:spcPct val="250000"/>
              </a:lnSpc>
            </a:pPr>
            <a:r>
              <a:rPr lang="en-US" altLang="zh-CN" dirty="0">
                <a:solidFill>
                  <a:schemeClr val="bg1"/>
                </a:solidFill>
              </a:rPr>
              <a:t>2</a:t>
            </a:r>
            <a:r>
              <a:rPr lang="zh-CN" altLang="en-US" dirty="0">
                <a:solidFill>
                  <a:schemeClr val="bg1"/>
                </a:solidFill>
              </a:rPr>
              <a:t>、理解</a:t>
            </a:r>
            <a:r>
              <a:rPr lang="zh-CN" altLang="en-US" dirty="0">
                <a:solidFill>
                  <a:srgbClr val="FF0000"/>
                </a:solidFill>
              </a:rPr>
              <a:t>厄尔尼诺</a:t>
            </a:r>
            <a:r>
              <a:rPr lang="zh-CN" altLang="en-US" dirty="0">
                <a:solidFill>
                  <a:schemeClr val="bg1"/>
                </a:solidFill>
              </a:rPr>
              <a:t>现象形成</a:t>
            </a:r>
            <a:r>
              <a:rPr lang="zh-CN" altLang="en-US" dirty="0">
                <a:solidFill>
                  <a:srgbClr val="FF0000"/>
                </a:solidFill>
              </a:rPr>
              <a:t>机理</a:t>
            </a:r>
            <a:r>
              <a:rPr lang="zh-CN" altLang="en-US" dirty="0">
                <a:solidFill>
                  <a:schemeClr val="bg1"/>
                </a:solidFill>
              </a:rPr>
              <a:t>；</a:t>
            </a:r>
            <a:endParaRPr lang="en-US" altLang="zh-CN" dirty="0">
              <a:solidFill>
                <a:schemeClr val="bg1"/>
              </a:solidFill>
            </a:endParaRPr>
          </a:p>
          <a:p>
            <a:pPr>
              <a:lnSpc>
                <a:spcPct val="250000"/>
              </a:lnSpc>
            </a:pPr>
            <a:r>
              <a:rPr lang="en-US" altLang="zh-CN" dirty="0">
                <a:solidFill>
                  <a:schemeClr val="bg1"/>
                </a:solidFill>
              </a:rPr>
              <a:t>3</a:t>
            </a:r>
            <a:r>
              <a:rPr lang="zh-CN" altLang="en-US" dirty="0">
                <a:solidFill>
                  <a:schemeClr val="bg1"/>
                </a:solidFill>
              </a:rPr>
              <a:t>、认识</a:t>
            </a:r>
            <a:r>
              <a:rPr lang="zh-CN" altLang="en-US" dirty="0">
                <a:solidFill>
                  <a:srgbClr val="FF0000"/>
                </a:solidFill>
              </a:rPr>
              <a:t>厄尔尼诺</a:t>
            </a:r>
            <a:r>
              <a:rPr lang="zh-CN" altLang="en-US" dirty="0">
                <a:solidFill>
                  <a:schemeClr val="bg1"/>
                </a:solidFill>
              </a:rPr>
              <a:t>现象对地理环境的</a:t>
            </a:r>
            <a:r>
              <a:rPr lang="zh-CN" altLang="en-US" dirty="0">
                <a:solidFill>
                  <a:srgbClr val="FF0000"/>
                </a:solidFill>
              </a:rPr>
              <a:t>影响</a:t>
            </a:r>
            <a:r>
              <a:rPr lang="zh-CN" altLang="en-US" dirty="0">
                <a:solidFill>
                  <a:schemeClr val="bg1"/>
                </a:solidFill>
              </a:rPr>
              <a:t>；</a:t>
            </a:r>
            <a:endParaRPr lang="en-US" altLang="zh-CN" dirty="0">
              <a:solidFill>
                <a:schemeClr val="bg1"/>
              </a:solidFill>
            </a:endParaRPr>
          </a:p>
          <a:p>
            <a:pPr>
              <a:lnSpc>
                <a:spcPct val="250000"/>
              </a:lnSpc>
            </a:pPr>
            <a:r>
              <a:rPr lang="en-US" altLang="zh-CN" dirty="0">
                <a:solidFill>
                  <a:schemeClr val="bg1"/>
                </a:solidFill>
              </a:rPr>
              <a:t>4</a:t>
            </a:r>
            <a:r>
              <a:rPr lang="zh-CN" altLang="en-US" dirty="0">
                <a:solidFill>
                  <a:schemeClr val="bg1"/>
                </a:solidFill>
              </a:rPr>
              <a:t>、学习用</a:t>
            </a:r>
            <a:r>
              <a:rPr lang="zh-CN" altLang="en-US" dirty="0">
                <a:solidFill>
                  <a:srgbClr val="FF0000"/>
                </a:solidFill>
              </a:rPr>
              <a:t>系统的观点</a:t>
            </a:r>
            <a:r>
              <a:rPr lang="zh-CN" altLang="en-US" dirty="0">
                <a:solidFill>
                  <a:schemeClr val="bg1"/>
                </a:solidFill>
              </a:rPr>
              <a:t>解决地理问题；</a:t>
            </a:r>
          </a:p>
        </p:txBody>
      </p:sp>
    </p:spTree>
    <p:extLst>
      <p:ext uri="{BB962C8B-B14F-4D97-AF65-F5344CB8AC3E}">
        <p14:creationId xmlns:p14="http://schemas.microsoft.com/office/powerpoint/2010/main" val="16284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9319534-06F9-4E33-9044-CF0841A6E991}"/>
              </a:ext>
            </a:extLst>
          </p:cNvPr>
          <p:cNvSpPr txBox="1"/>
          <p:nvPr/>
        </p:nvSpPr>
        <p:spPr>
          <a:xfrm>
            <a:off x="539552" y="339502"/>
            <a:ext cx="2954655" cy="369332"/>
          </a:xfrm>
          <a:prstGeom prst="rect">
            <a:avLst/>
          </a:prstGeom>
          <a:noFill/>
        </p:spPr>
        <p:txBody>
          <a:bodyPr wrap="none" rtlCol="0">
            <a:spAutoFit/>
          </a:bodyPr>
          <a:lstStyle/>
          <a:p>
            <a:r>
              <a:rPr lang="zh-CN" altLang="en-US" dirty="0">
                <a:solidFill>
                  <a:schemeClr val="accent2"/>
                </a:solidFill>
              </a:rPr>
              <a:t>一、“厄尔尼诺”名称由来</a:t>
            </a:r>
          </a:p>
        </p:txBody>
      </p:sp>
      <p:sp>
        <p:nvSpPr>
          <p:cNvPr id="4" name="矩形 3">
            <a:extLst>
              <a:ext uri="{FF2B5EF4-FFF2-40B4-BE49-F238E27FC236}">
                <a16:creationId xmlns:a16="http://schemas.microsoft.com/office/drawing/2014/main" id="{91B76C60-A3CB-422A-98BE-7C790DA5ED33}"/>
              </a:ext>
            </a:extLst>
          </p:cNvPr>
          <p:cNvSpPr/>
          <p:nvPr/>
        </p:nvSpPr>
        <p:spPr>
          <a:xfrm>
            <a:off x="6762157" y="1564799"/>
            <a:ext cx="1569660" cy="369332"/>
          </a:xfrm>
          <a:prstGeom prst="rect">
            <a:avLst/>
          </a:prstGeom>
          <a:solidFill>
            <a:schemeClr val="tx1"/>
          </a:solidFill>
        </p:spPr>
        <p:txBody>
          <a:bodyPr wrap="none">
            <a:spAutoFit/>
          </a:bodyPr>
          <a:lstStyle/>
          <a:p>
            <a:r>
              <a:rPr lang="zh-CN" altLang="en-US" dirty="0">
                <a:solidFill>
                  <a:schemeClr val="bg1"/>
                </a:solidFill>
                <a:latin typeface="-apple-system"/>
              </a:rPr>
              <a:t>鱼类离奇死亡</a:t>
            </a:r>
            <a:endParaRPr lang="zh-CN" altLang="en-US" dirty="0"/>
          </a:p>
        </p:txBody>
      </p:sp>
      <p:sp>
        <p:nvSpPr>
          <p:cNvPr id="5" name="矩形 4">
            <a:extLst>
              <a:ext uri="{FF2B5EF4-FFF2-40B4-BE49-F238E27FC236}">
                <a16:creationId xmlns:a16="http://schemas.microsoft.com/office/drawing/2014/main" id="{DCA306DD-9A13-4FEF-A08F-E8943CE54E35}"/>
              </a:ext>
            </a:extLst>
          </p:cNvPr>
          <p:cNvSpPr/>
          <p:nvPr/>
        </p:nvSpPr>
        <p:spPr>
          <a:xfrm>
            <a:off x="6877573" y="2376163"/>
            <a:ext cx="1330814" cy="369332"/>
          </a:xfrm>
          <a:prstGeom prst="rect">
            <a:avLst/>
          </a:prstGeom>
          <a:solidFill>
            <a:schemeClr val="tx1"/>
          </a:solidFill>
        </p:spPr>
        <p:txBody>
          <a:bodyPr wrap="none">
            <a:spAutoFit/>
          </a:bodyPr>
          <a:lstStyle/>
          <a:p>
            <a:r>
              <a:rPr lang="zh-CN" altLang="en-US" dirty="0">
                <a:solidFill>
                  <a:schemeClr val="bg1"/>
                </a:solidFill>
                <a:latin typeface="-apple-system"/>
              </a:rPr>
              <a:t>圣诞节前后</a:t>
            </a:r>
            <a:endParaRPr lang="zh-CN" altLang="en-US" dirty="0"/>
          </a:p>
        </p:txBody>
      </p:sp>
      <p:sp>
        <p:nvSpPr>
          <p:cNvPr id="6" name="矩形 5">
            <a:extLst>
              <a:ext uri="{FF2B5EF4-FFF2-40B4-BE49-F238E27FC236}">
                <a16:creationId xmlns:a16="http://schemas.microsoft.com/office/drawing/2014/main" id="{71077628-D243-4B7D-93D1-68D4A35BAB55}"/>
              </a:ext>
            </a:extLst>
          </p:cNvPr>
          <p:cNvSpPr/>
          <p:nvPr/>
        </p:nvSpPr>
        <p:spPr>
          <a:xfrm>
            <a:off x="6661168" y="3187527"/>
            <a:ext cx="1771639" cy="369332"/>
          </a:xfrm>
          <a:prstGeom prst="rect">
            <a:avLst/>
          </a:prstGeom>
          <a:solidFill>
            <a:schemeClr val="tx1"/>
          </a:solidFill>
        </p:spPr>
        <p:txBody>
          <a:bodyPr wrap="none">
            <a:spAutoFit/>
          </a:bodyPr>
          <a:lstStyle/>
          <a:p>
            <a:r>
              <a:rPr lang="zh-CN" altLang="en-US" dirty="0">
                <a:solidFill>
                  <a:schemeClr val="bg1"/>
                </a:solidFill>
                <a:latin typeface="-apple-system"/>
              </a:rPr>
              <a:t>圣婴（</a:t>
            </a:r>
            <a:r>
              <a:rPr lang="en-US" altLang="zh-CN" dirty="0">
                <a:solidFill>
                  <a:schemeClr val="bg1"/>
                </a:solidFill>
                <a:latin typeface="-apple-system"/>
              </a:rPr>
              <a:t>El Niño</a:t>
            </a:r>
            <a:r>
              <a:rPr lang="zh-CN" altLang="en-US" dirty="0">
                <a:solidFill>
                  <a:schemeClr val="bg1"/>
                </a:solidFill>
                <a:latin typeface="-apple-system"/>
              </a:rPr>
              <a:t>）</a:t>
            </a:r>
            <a:endParaRPr lang="zh-CN" altLang="en-US" dirty="0"/>
          </a:p>
        </p:txBody>
      </p:sp>
      <p:pic>
        <p:nvPicPr>
          <p:cNvPr id="9" name="图片 8">
            <a:extLst>
              <a:ext uri="{FF2B5EF4-FFF2-40B4-BE49-F238E27FC236}">
                <a16:creationId xmlns:a16="http://schemas.microsoft.com/office/drawing/2014/main" id="{2974B611-6248-442D-87F4-E7A7E02E5624}"/>
              </a:ext>
            </a:extLst>
          </p:cNvPr>
          <p:cNvPicPr>
            <a:picLocks noChangeAspect="1"/>
          </p:cNvPicPr>
          <p:nvPr/>
        </p:nvPicPr>
        <p:blipFill>
          <a:blip r:embed="rId3"/>
          <a:srcRect l="11327" r="730"/>
          <a:stretch>
            <a:fillRect/>
          </a:stretch>
        </p:blipFill>
        <p:spPr>
          <a:xfrm>
            <a:off x="2403607" y="916173"/>
            <a:ext cx="3844726" cy="3761336"/>
          </a:xfrm>
          <a:custGeom>
            <a:avLst/>
            <a:gdLst>
              <a:gd name="connsiteX0" fmla="*/ 1721174 w 3844726"/>
              <a:gd name="connsiteY0" fmla="*/ 0 h 3761336"/>
              <a:gd name="connsiteX1" fmla="*/ 2123553 w 3844726"/>
              <a:gd name="connsiteY1" fmla="*/ 0 h 3761336"/>
              <a:gd name="connsiteX2" fmla="*/ 2309786 w 3844726"/>
              <a:gd name="connsiteY2" fmla="*/ 28423 h 3761336"/>
              <a:gd name="connsiteX3" fmla="*/ 3844726 w 3844726"/>
              <a:gd name="connsiteY3" fmla="*/ 1911730 h 3761336"/>
              <a:gd name="connsiteX4" fmla="*/ 2494015 w 3844726"/>
              <a:gd name="connsiteY4" fmla="*/ 3747668 h 3761336"/>
              <a:gd name="connsiteX5" fmla="*/ 2440856 w 3844726"/>
              <a:gd name="connsiteY5" fmla="*/ 3761336 h 3761336"/>
              <a:gd name="connsiteX6" fmla="*/ 1403870 w 3844726"/>
              <a:gd name="connsiteY6" fmla="*/ 3761336 h 3761336"/>
              <a:gd name="connsiteX7" fmla="*/ 1350711 w 3844726"/>
              <a:gd name="connsiteY7" fmla="*/ 3747668 h 3761336"/>
              <a:gd name="connsiteX8" fmla="*/ 0 w 3844726"/>
              <a:gd name="connsiteY8" fmla="*/ 1911730 h 3761336"/>
              <a:gd name="connsiteX9" fmla="*/ 1534940 w 3844726"/>
              <a:gd name="connsiteY9" fmla="*/ 28423 h 376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4726" h="3761336">
                <a:moveTo>
                  <a:pt x="1721174" y="0"/>
                </a:moveTo>
                <a:lnTo>
                  <a:pt x="2123553" y="0"/>
                </a:lnTo>
                <a:lnTo>
                  <a:pt x="2309786" y="28423"/>
                </a:lnTo>
                <a:cubicBezTo>
                  <a:pt x="3185775" y="207676"/>
                  <a:pt x="3844726" y="982750"/>
                  <a:pt x="3844726" y="1911730"/>
                </a:cubicBezTo>
                <a:cubicBezTo>
                  <a:pt x="3844726" y="2774355"/>
                  <a:pt x="3276549" y="3504274"/>
                  <a:pt x="2494015" y="3747668"/>
                </a:cubicBezTo>
                <a:lnTo>
                  <a:pt x="2440856" y="3761336"/>
                </a:lnTo>
                <a:lnTo>
                  <a:pt x="1403870" y="3761336"/>
                </a:lnTo>
                <a:lnTo>
                  <a:pt x="1350711" y="3747668"/>
                </a:lnTo>
                <a:cubicBezTo>
                  <a:pt x="568177" y="3504274"/>
                  <a:pt x="0" y="2774355"/>
                  <a:pt x="0" y="1911730"/>
                </a:cubicBezTo>
                <a:cubicBezTo>
                  <a:pt x="0" y="982750"/>
                  <a:pt x="658951" y="207676"/>
                  <a:pt x="1534940" y="28423"/>
                </a:cubicBezTo>
                <a:close/>
              </a:path>
            </a:pathLst>
          </a:custGeom>
        </p:spPr>
      </p:pic>
      <p:sp>
        <p:nvSpPr>
          <p:cNvPr id="16" name="箭头: 下 15">
            <a:extLst>
              <a:ext uri="{FF2B5EF4-FFF2-40B4-BE49-F238E27FC236}">
                <a16:creationId xmlns:a16="http://schemas.microsoft.com/office/drawing/2014/main" id="{9F41EDBD-2F5D-42DE-8E5F-9ABA23B088B9}"/>
              </a:ext>
            </a:extLst>
          </p:cNvPr>
          <p:cNvSpPr/>
          <p:nvPr/>
        </p:nvSpPr>
        <p:spPr>
          <a:xfrm>
            <a:off x="7462421" y="1970481"/>
            <a:ext cx="169131" cy="369332"/>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E4A036FB-7F2D-4C1E-B25C-0D65B6960CA5}"/>
              </a:ext>
            </a:extLst>
          </p:cNvPr>
          <p:cNvSpPr/>
          <p:nvPr/>
        </p:nvSpPr>
        <p:spPr>
          <a:xfrm>
            <a:off x="7462421" y="2781845"/>
            <a:ext cx="169131" cy="369332"/>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9629BCFB-5BB6-4AD4-A8BB-B3A368FCD0EF}"/>
              </a:ext>
            </a:extLst>
          </p:cNvPr>
          <p:cNvGrpSpPr/>
          <p:nvPr/>
        </p:nvGrpSpPr>
        <p:grpSpPr>
          <a:xfrm>
            <a:off x="1344318" y="2249219"/>
            <a:ext cx="3139871" cy="1434584"/>
            <a:chOff x="225945" y="2425059"/>
            <a:chExt cx="3139871" cy="1434584"/>
          </a:xfrm>
        </p:grpSpPr>
        <p:sp>
          <p:nvSpPr>
            <p:cNvPr id="14" name="等腰三角形 13">
              <a:extLst>
                <a:ext uri="{FF2B5EF4-FFF2-40B4-BE49-F238E27FC236}">
                  <a16:creationId xmlns:a16="http://schemas.microsoft.com/office/drawing/2014/main" id="{D62101CB-764E-47F0-AF07-E49666EA1794}"/>
                </a:ext>
              </a:extLst>
            </p:cNvPr>
            <p:cNvSpPr/>
            <p:nvPr/>
          </p:nvSpPr>
          <p:spPr>
            <a:xfrm rot="5563042">
              <a:off x="2649473" y="2583944"/>
              <a:ext cx="254859" cy="1177827"/>
            </a:xfrm>
            <a:prstGeom prst="triangle">
              <a:avLst>
                <a:gd name="adj" fmla="val 48648"/>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鱼, 群, 水下, 鱼群, 蓝色, 水下世界, 一起, 生物, 动物, 游泳">
              <a:extLst>
                <a:ext uri="{FF2B5EF4-FFF2-40B4-BE49-F238E27FC236}">
                  <a16:creationId xmlns:a16="http://schemas.microsoft.com/office/drawing/2014/main" id="{095CFB8F-D8DC-43E6-93CD-B916831F0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139" t="4619" r="4139" b="6785"/>
            <a:stretch>
              <a:fillRect/>
            </a:stretch>
          </p:blipFill>
          <p:spPr bwMode="auto">
            <a:xfrm>
              <a:off x="225945" y="2425059"/>
              <a:ext cx="1978808" cy="1434584"/>
            </a:xfrm>
            <a:custGeom>
              <a:avLst/>
              <a:gdLst>
                <a:gd name="connsiteX0" fmla="*/ 989404 w 1978808"/>
                <a:gd name="connsiteY0" fmla="*/ 0 h 1434584"/>
                <a:gd name="connsiteX1" fmla="*/ 1978808 w 1978808"/>
                <a:gd name="connsiteY1" fmla="*/ 717292 h 1434584"/>
                <a:gd name="connsiteX2" fmla="*/ 989404 w 1978808"/>
                <a:gd name="connsiteY2" fmla="*/ 1434584 h 1434584"/>
                <a:gd name="connsiteX3" fmla="*/ 0 w 1978808"/>
                <a:gd name="connsiteY3" fmla="*/ 717292 h 1434584"/>
                <a:gd name="connsiteX4" fmla="*/ 989404 w 1978808"/>
                <a:gd name="connsiteY4" fmla="*/ 0 h 1434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8808" h="1434584">
                  <a:moveTo>
                    <a:pt x="989404" y="0"/>
                  </a:moveTo>
                  <a:cubicBezTo>
                    <a:pt x="1535837" y="0"/>
                    <a:pt x="1978808" y="321143"/>
                    <a:pt x="1978808" y="717292"/>
                  </a:cubicBezTo>
                  <a:cubicBezTo>
                    <a:pt x="1978808" y="1113441"/>
                    <a:pt x="1535837" y="1434584"/>
                    <a:pt x="989404" y="1434584"/>
                  </a:cubicBezTo>
                  <a:cubicBezTo>
                    <a:pt x="442971" y="1434584"/>
                    <a:pt x="0" y="1113441"/>
                    <a:pt x="0" y="717292"/>
                  </a:cubicBezTo>
                  <a:cubicBezTo>
                    <a:pt x="0" y="321143"/>
                    <a:pt x="442971" y="0"/>
                    <a:pt x="989404" y="0"/>
                  </a:cubicBezTo>
                  <a:close/>
                </a:path>
              </a:pathLst>
            </a:cu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85123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6"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9007A03-C266-4EA3-82EB-C3D7DA729EA5}"/>
              </a:ext>
            </a:extLst>
          </p:cNvPr>
          <p:cNvSpPr txBox="1"/>
          <p:nvPr/>
        </p:nvSpPr>
        <p:spPr>
          <a:xfrm>
            <a:off x="539552" y="339502"/>
            <a:ext cx="2492990" cy="369332"/>
          </a:xfrm>
          <a:prstGeom prst="rect">
            <a:avLst/>
          </a:prstGeom>
          <a:noFill/>
        </p:spPr>
        <p:txBody>
          <a:bodyPr wrap="none" rtlCol="0">
            <a:spAutoFit/>
          </a:bodyPr>
          <a:lstStyle/>
          <a:p>
            <a:r>
              <a:rPr lang="zh-CN" altLang="en-US" dirty="0">
                <a:solidFill>
                  <a:schemeClr val="accent2"/>
                </a:solidFill>
              </a:rPr>
              <a:t>一、“厄尔尼诺”现象</a:t>
            </a:r>
          </a:p>
        </p:txBody>
      </p:sp>
      <p:pic>
        <p:nvPicPr>
          <p:cNvPr id="2052" name="Picture 4" descr="http://ww3.sinaimg.cn/large/e4b631dagw1esl8rt4k3uj20pr0eewil.jpg">
            <a:extLst>
              <a:ext uri="{FF2B5EF4-FFF2-40B4-BE49-F238E27FC236}">
                <a16:creationId xmlns:a16="http://schemas.microsoft.com/office/drawing/2014/main" id="{6716F26C-F3A3-4B1D-9F70-8D8FC5F683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50" t="12243" r="8745" b="12054"/>
          <a:stretch/>
        </p:blipFill>
        <p:spPr bwMode="auto">
          <a:xfrm>
            <a:off x="2372018" y="1745020"/>
            <a:ext cx="4593024" cy="222285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合 12">
            <a:extLst>
              <a:ext uri="{FF2B5EF4-FFF2-40B4-BE49-F238E27FC236}">
                <a16:creationId xmlns:a16="http://schemas.microsoft.com/office/drawing/2014/main" id="{CA6D42AC-1DA9-4855-8A4C-26D7DB5B9A18}"/>
              </a:ext>
            </a:extLst>
          </p:cNvPr>
          <p:cNvGrpSpPr/>
          <p:nvPr/>
        </p:nvGrpSpPr>
        <p:grpSpPr>
          <a:xfrm>
            <a:off x="896144" y="1273689"/>
            <a:ext cx="6423324" cy="682467"/>
            <a:chOff x="1907704" y="2631849"/>
            <a:chExt cx="6423324" cy="682467"/>
          </a:xfrm>
        </p:grpSpPr>
        <p:sp>
          <p:nvSpPr>
            <p:cNvPr id="11" name="矩形: 圆角 10">
              <a:extLst>
                <a:ext uri="{FF2B5EF4-FFF2-40B4-BE49-F238E27FC236}">
                  <a16:creationId xmlns:a16="http://schemas.microsoft.com/office/drawing/2014/main" id="{4AB41115-2B24-45FD-ADFE-A8A1B3547930}"/>
                </a:ext>
              </a:extLst>
            </p:cNvPr>
            <p:cNvSpPr/>
            <p:nvPr/>
          </p:nvSpPr>
          <p:spPr>
            <a:xfrm>
              <a:off x="2123728" y="2879170"/>
              <a:ext cx="5184576" cy="435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D967363E-EC32-4CC0-9E26-CEC254BE4B23}"/>
                </a:ext>
              </a:extLst>
            </p:cNvPr>
            <p:cNvGrpSpPr/>
            <p:nvPr/>
          </p:nvGrpSpPr>
          <p:grpSpPr>
            <a:xfrm>
              <a:off x="1907704" y="2631849"/>
              <a:ext cx="6423324" cy="617131"/>
              <a:chOff x="1907704" y="2631849"/>
              <a:chExt cx="6423324" cy="617131"/>
            </a:xfrm>
          </p:grpSpPr>
          <p:sp>
            <p:nvSpPr>
              <p:cNvPr id="6" name="矩形 5">
                <a:extLst>
                  <a:ext uri="{FF2B5EF4-FFF2-40B4-BE49-F238E27FC236}">
                    <a16:creationId xmlns:a16="http://schemas.microsoft.com/office/drawing/2014/main" id="{3005A920-A7AB-4780-809B-A10FC0C5B189}"/>
                  </a:ext>
                </a:extLst>
              </p:cNvPr>
              <p:cNvSpPr/>
              <p:nvPr/>
            </p:nvSpPr>
            <p:spPr>
              <a:xfrm>
                <a:off x="2282356" y="2872596"/>
                <a:ext cx="6048672" cy="376384"/>
              </a:xfrm>
              <a:prstGeom prst="rect">
                <a:avLst/>
              </a:prstGeom>
            </p:spPr>
            <p:txBody>
              <a:bodyPr wrap="square">
                <a:spAutoFit/>
              </a:bodyPr>
              <a:lstStyle/>
              <a:p>
                <a:pPr>
                  <a:lnSpc>
                    <a:spcPct val="150000"/>
                  </a:lnSpc>
                </a:pPr>
                <a:r>
                  <a:rPr lang="zh-CN" altLang="en-US" sz="1400" dirty="0"/>
                  <a:t>南美洲西海岸的海水表层温度在圣诞节前后异常升高的现象；</a:t>
                </a:r>
                <a:endParaRPr lang="en-US" altLang="zh-CN" sz="1400" dirty="0"/>
              </a:p>
            </p:txBody>
          </p:sp>
          <p:sp>
            <p:nvSpPr>
              <p:cNvPr id="3" name="矩形 2">
                <a:extLst>
                  <a:ext uri="{FF2B5EF4-FFF2-40B4-BE49-F238E27FC236}">
                    <a16:creationId xmlns:a16="http://schemas.microsoft.com/office/drawing/2014/main" id="{ACBB86EF-EFA9-48A4-9C70-E7FF86B2A179}"/>
                  </a:ext>
                </a:extLst>
              </p:cNvPr>
              <p:cNvSpPr/>
              <p:nvPr/>
            </p:nvSpPr>
            <p:spPr>
              <a:xfrm>
                <a:off x="1907704" y="2631849"/>
                <a:ext cx="1415772" cy="338554"/>
              </a:xfrm>
              <a:prstGeom prst="rect">
                <a:avLst/>
              </a:prstGeom>
              <a:solidFill>
                <a:schemeClr val="bg1"/>
              </a:solidFill>
            </p:spPr>
            <p:txBody>
              <a:bodyPr wrap="none">
                <a:spAutoFit/>
              </a:bodyPr>
              <a:lstStyle/>
              <a:p>
                <a:r>
                  <a:rPr lang="zh-CN" altLang="en-US" sz="1600" dirty="0">
                    <a:solidFill>
                      <a:srgbClr val="FF0000"/>
                    </a:solidFill>
                  </a:rPr>
                  <a:t>厄尔尼诺现象</a:t>
                </a:r>
                <a:endParaRPr lang="zh-CN" altLang="en-US" sz="1600" dirty="0"/>
              </a:p>
            </p:txBody>
          </p:sp>
        </p:grpSp>
      </p:grpSp>
      <p:grpSp>
        <p:nvGrpSpPr>
          <p:cNvPr id="12" name="组合 11">
            <a:extLst>
              <a:ext uri="{FF2B5EF4-FFF2-40B4-BE49-F238E27FC236}">
                <a16:creationId xmlns:a16="http://schemas.microsoft.com/office/drawing/2014/main" id="{4E57B149-ACA2-421C-BA96-C494AE74EE8A}"/>
              </a:ext>
            </a:extLst>
          </p:cNvPr>
          <p:cNvGrpSpPr/>
          <p:nvPr/>
        </p:nvGrpSpPr>
        <p:grpSpPr>
          <a:xfrm>
            <a:off x="899592" y="2518792"/>
            <a:ext cx="3528392" cy="703592"/>
            <a:chOff x="1989444" y="4100406"/>
            <a:chExt cx="3528392" cy="703592"/>
          </a:xfrm>
        </p:grpSpPr>
        <p:grpSp>
          <p:nvGrpSpPr>
            <p:cNvPr id="9" name="组合 8">
              <a:extLst>
                <a:ext uri="{FF2B5EF4-FFF2-40B4-BE49-F238E27FC236}">
                  <a16:creationId xmlns:a16="http://schemas.microsoft.com/office/drawing/2014/main" id="{33843335-5635-488F-8A4C-DFE0EB5958BD}"/>
                </a:ext>
              </a:extLst>
            </p:cNvPr>
            <p:cNvGrpSpPr/>
            <p:nvPr/>
          </p:nvGrpSpPr>
          <p:grpSpPr>
            <a:xfrm>
              <a:off x="2171256" y="4327700"/>
              <a:ext cx="3346580" cy="476298"/>
              <a:chOff x="3201139" y="4074119"/>
              <a:chExt cx="3346580" cy="476298"/>
            </a:xfrm>
          </p:grpSpPr>
          <p:sp>
            <p:nvSpPr>
              <p:cNvPr id="8" name="矩形: 圆角 7">
                <a:extLst>
                  <a:ext uri="{FF2B5EF4-FFF2-40B4-BE49-F238E27FC236}">
                    <a16:creationId xmlns:a16="http://schemas.microsoft.com/office/drawing/2014/main" id="{66806490-F71D-48D1-81E7-40D037B82C99}"/>
                  </a:ext>
                </a:extLst>
              </p:cNvPr>
              <p:cNvSpPr/>
              <p:nvPr/>
            </p:nvSpPr>
            <p:spPr>
              <a:xfrm>
                <a:off x="3201139" y="4074119"/>
                <a:ext cx="3346580" cy="476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B06C3C3A-7FDE-4255-BCD4-134A59568124}"/>
                  </a:ext>
                </a:extLst>
              </p:cNvPr>
              <p:cNvSpPr/>
              <p:nvPr/>
            </p:nvSpPr>
            <p:spPr>
              <a:xfrm>
                <a:off x="3275856" y="4104395"/>
                <a:ext cx="3199855" cy="376385"/>
              </a:xfrm>
              <a:prstGeom prst="rect">
                <a:avLst/>
              </a:prstGeom>
            </p:spPr>
            <p:txBody>
              <a:bodyPr wrap="square">
                <a:spAutoFit/>
              </a:bodyPr>
              <a:lstStyle/>
              <a:p>
                <a:pPr>
                  <a:lnSpc>
                    <a:spcPct val="150000"/>
                  </a:lnSpc>
                </a:pPr>
                <a:r>
                  <a:rPr lang="zh-CN" altLang="en-US" sz="1400" dirty="0">
                    <a:latin typeface="微软雅黑" panose="020B0503020204020204" pitchFamily="34" charset="-122"/>
                  </a:rPr>
                  <a:t>海温连续三个月高于平均值</a:t>
                </a:r>
                <a:r>
                  <a:rPr lang="en-US" altLang="zh-CN" sz="1400" dirty="0">
                    <a:latin typeface="微软雅黑" panose="020B0503020204020204" pitchFamily="34" charset="-122"/>
                  </a:rPr>
                  <a:t>0.5℃</a:t>
                </a:r>
                <a:r>
                  <a:rPr lang="zh-CN" altLang="en-US" sz="1400" dirty="0">
                    <a:latin typeface="微软雅黑" panose="020B0503020204020204" pitchFamily="34" charset="-122"/>
                  </a:rPr>
                  <a:t>以上；</a:t>
                </a:r>
                <a:endParaRPr lang="zh-CN" altLang="en-US" sz="1400" dirty="0"/>
              </a:p>
            </p:txBody>
          </p:sp>
        </p:grpSp>
        <p:sp>
          <p:nvSpPr>
            <p:cNvPr id="7" name="矩形 6">
              <a:extLst>
                <a:ext uri="{FF2B5EF4-FFF2-40B4-BE49-F238E27FC236}">
                  <a16:creationId xmlns:a16="http://schemas.microsoft.com/office/drawing/2014/main" id="{1199C6EF-485C-4FDC-9F68-6F31C50E0FD9}"/>
                </a:ext>
              </a:extLst>
            </p:cNvPr>
            <p:cNvSpPr/>
            <p:nvPr/>
          </p:nvSpPr>
          <p:spPr>
            <a:xfrm>
              <a:off x="1989444" y="4100406"/>
              <a:ext cx="1476686" cy="338554"/>
            </a:xfrm>
            <a:prstGeom prst="rect">
              <a:avLst/>
            </a:prstGeom>
            <a:solidFill>
              <a:schemeClr val="bg1"/>
            </a:solidFill>
          </p:spPr>
          <p:txBody>
            <a:bodyPr wrap="none">
              <a:spAutoFit/>
            </a:bodyPr>
            <a:lstStyle/>
            <a:p>
              <a:r>
                <a:rPr lang="zh-CN" altLang="en-US" sz="1600" dirty="0">
                  <a:solidFill>
                    <a:srgbClr val="FF0000"/>
                  </a:solidFill>
                  <a:latin typeface="微软雅黑" panose="020B0503020204020204" pitchFamily="34" charset="-122"/>
                </a:rPr>
                <a:t>厄尔尼诺事件</a:t>
              </a:r>
              <a:r>
                <a:rPr lang="zh-CN" altLang="en-US" sz="1600" dirty="0">
                  <a:solidFill>
                    <a:schemeClr val="bg1"/>
                  </a:solidFill>
                  <a:latin typeface="微软雅黑" panose="020B0503020204020204" pitchFamily="34" charset="-122"/>
                </a:rPr>
                <a:t> </a:t>
              </a:r>
              <a:endParaRPr lang="zh-CN" altLang="en-US" sz="1600" dirty="0"/>
            </a:p>
          </p:txBody>
        </p:sp>
      </p:grpSp>
    </p:spTree>
    <p:extLst>
      <p:ext uri="{BB962C8B-B14F-4D97-AF65-F5344CB8AC3E}">
        <p14:creationId xmlns:p14="http://schemas.microsoft.com/office/powerpoint/2010/main" val="2983051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08642E-6 L 0.21788 0.15648 " pathEditMode="relative" rAng="0" ptsTypes="AA">
                                      <p:cBhvr>
                                        <p:cTn id="6" dur="2000" fill="hold"/>
                                        <p:tgtEl>
                                          <p:spTgt spid="2052"/>
                                        </p:tgtEl>
                                        <p:attrNameLst>
                                          <p:attrName>ppt_x</p:attrName>
                                          <p:attrName>ppt_y</p:attrName>
                                        </p:attrNameLst>
                                      </p:cBhvr>
                                      <p:rCtr x="10885" y="7809"/>
                                    </p:animMotion>
                                  </p:childTnLst>
                                </p:cTn>
                              </p:par>
                              <p:par>
                                <p:cTn id="7" presetID="10"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8E9D4F-DE3F-4983-B5B0-C71C7BA7C618}"/>
              </a:ext>
            </a:extLst>
          </p:cNvPr>
          <p:cNvSpPr txBox="1"/>
          <p:nvPr/>
        </p:nvSpPr>
        <p:spPr>
          <a:xfrm>
            <a:off x="492213" y="538413"/>
            <a:ext cx="1066318" cy="523220"/>
          </a:xfrm>
          <a:prstGeom prst="rect">
            <a:avLst/>
          </a:prstGeom>
          <a:noFill/>
        </p:spPr>
        <p:txBody>
          <a:bodyPr wrap="none" rtlCol="0">
            <a:spAutoFit/>
          </a:bodyPr>
          <a:lstStyle/>
          <a:p>
            <a:r>
              <a:rPr lang="zh-CN" altLang="en-US" sz="2800" dirty="0">
                <a:solidFill>
                  <a:schemeClr val="accent2"/>
                </a:solidFill>
              </a:rPr>
              <a:t>疑问</a:t>
            </a:r>
            <a:r>
              <a:rPr lang="en-US" altLang="zh-CN" sz="2800" dirty="0">
                <a:solidFill>
                  <a:schemeClr val="accent2"/>
                </a:solidFill>
              </a:rPr>
              <a:t>:</a:t>
            </a:r>
            <a:endParaRPr lang="zh-CN" altLang="en-US" sz="2800" dirty="0">
              <a:solidFill>
                <a:schemeClr val="accent2"/>
              </a:solidFill>
            </a:endParaRPr>
          </a:p>
        </p:txBody>
      </p:sp>
      <p:sp>
        <p:nvSpPr>
          <p:cNvPr id="4" name="矩形 3">
            <a:extLst>
              <a:ext uri="{FF2B5EF4-FFF2-40B4-BE49-F238E27FC236}">
                <a16:creationId xmlns:a16="http://schemas.microsoft.com/office/drawing/2014/main" id="{281ABBD7-814A-4722-92BC-ABBF03821B50}"/>
              </a:ext>
            </a:extLst>
          </p:cNvPr>
          <p:cNvSpPr/>
          <p:nvPr/>
        </p:nvSpPr>
        <p:spPr>
          <a:xfrm>
            <a:off x="1558531" y="3278714"/>
            <a:ext cx="4564070" cy="369332"/>
          </a:xfrm>
          <a:prstGeom prst="rect">
            <a:avLst/>
          </a:prstGeom>
        </p:spPr>
        <p:txBody>
          <a:bodyPr wrap="none">
            <a:spAutoFit/>
          </a:bodyPr>
          <a:lstStyle/>
          <a:p>
            <a:r>
              <a:rPr lang="en-US" altLang="zh-CN" dirty="0">
                <a:solidFill>
                  <a:schemeClr val="bg1"/>
                </a:solidFill>
                <a:latin typeface="-apple-system"/>
              </a:rPr>
              <a:t>3</a:t>
            </a:r>
            <a:r>
              <a:rPr lang="zh-CN" altLang="en-US" dirty="0">
                <a:solidFill>
                  <a:schemeClr val="bg1"/>
                </a:solidFill>
                <a:latin typeface="-apple-system"/>
              </a:rPr>
              <a:t>、赤道</a:t>
            </a:r>
            <a:r>
              <a:rPr lang="zh-CN" altLang="en-US" dirty="0">
                <a:solidFill>
                  <a:srgbClr val="FF0000"/>
                </a:solidFill>
                <a:latin typeface="-apple-system"/>
              </a:rPr>
              <a:t>东西太平洋</a:t>
            </a:r>
            <a:r>
              <a:rPr lang="zh-CN" altLang="en-US" dirty="0">
                <a:solidFill>
                  <a:schemeClr val="bg1"/>
                </a:solidFill>
                <a:latin typeface="-apple-system"/>
              </a:rPr>
              <a:t>相隔甚远为何</a:t>
            </a:r>
            <a:r>
              <a:rPr lang="zh-CN" altLang="en-US" dirty="0">
                <a:solidFill>
                  <a:srgbClr val="FF0000"/>
                </a:solidFill>
                <a:latin typeface="-apple-system"/>
              </a:rPr>
              <a:t>联系紧密</a:t>
            </a:r>
            <a:r>
              <a:rPr lang="en-US" altLang="zh-CN" dirty="0">
                <a:solidFill>
                  <a:schemeClr val="bg1"/>
                </a:solidFill>
                <a:latin typeface="-apple-system"/>
              </a:rPr>
              <a:t>?</a:t>
            </a:r>
          </a:p>
        </p:txBody>
      </p:sp>
      <p:sp>
        <p:nvSpPr>
          <p:cNvPr id="5" name="矩形 4">
            <a:extLst>
              <a:ext uri="{FF2B5EF4-FFF2-40B4-BE49-F238E27FC236}">
                <a16:creationId xmlns:a16="http://schemas.microsoft.com/office/drawing/2014/main" id="{59AF2AEF-E881-4FF2-9CDA-1E02C53BA691}"/>
              </a:ext>
            </a:extLst>
          </p:cNvPr>
          <p:cNvSpPr/>
          <p:nvPr/>
        </p:nvSpPr>
        <p:spPr>
          <a:xfrm>
            <a:off x="1500325" y="1275606"/>
            <a:ext cx="3071675" cy="369332"/>
          </a:xfrm>
          <a:prstGeom prst="rect">
            <a:avLst/>
          </a:prstGeom>
        </p:spPr>
        <p:txBody>
          <a:bodyPr wrap="none">
            <a:spAutoFit/>
          </a:bodyPr>
          <a:lstStyle/>
          <a:p>
            <a:r>
              <a:rPr lang="en-US" altLang="zh-CN" dirty="0">
                <a:solidFill>
                  <a:schemeClr val="bg1"/>
                </a:solidFill>
                <a:latin typeface="-apple-system"/>
              </a:rPr>
              <a:t>1</a:t>
            </a:r>
            <a:r>
              <a:rPr lang="zh-CN" altLang="en-US" dirty="0">
                <a:solidFill>
                  <a:schemeClr val="bg1"/>
                </a:solidFill>
                <a:latin typeface="-apple-system"/>
              </a:rPr>
              <a:t>、什么导致温度异常偏高？</a:t>
            </a:r>
            <a:endParaRPr lang="en-US" altLang="zh-CN" dirty="0">
              <a:solidFill>
                <a:schemeClr val="bg1"/>
              </a:solidFill>
              <a:latin typeface="-apple-system"/>
            </a:endParaRPr>
          </a:p>
        </p:txBody>
      </p:sp>
      <p:sp>
        <p:nvSpPr>
          <p:cNvPr id="6" name="矩形 5">
            <a:extLst>
              <a:ext uri="{FF2B5EF4-FFF2-40B4-BE49-F238E27FC236}">
                <a16:creationId xmlns:a16="http://schemas.microsoft.com/office/drawing/2014/main" id="{ED09631C-8E64-4257-9C00-DDB14020544C}"/>
              </a:ext>
            </a:extLst>
          </p:cNvPr>
          <p:cNvSpPr/>
          <p:nvPr/>
        </p:nvSpPr>
        <p:spPr>
          <a:xfrm>
            <a:off x="1558531" y="2262237"/>
            <a:ext cx="6925344" cy="369332"/>
          </a:xfrm>
          <a:prstGeom prst="rect">
            <a:avLst/>
          </a:prstGeom>
        </p:spPr>
        <p:txBody>
          <a:bodyPr wrap="square">
            <a:spAutoFit/>
          </a:bodyPr>
          <a:lstStyle/>
          <a:p>
            <a:r>
              <a:rPr lang="en-US" altLang="zh-CN" dirty="0">
                <a:solidFill>
                  <a:schemeClr val="bg1"/>
                </a:solidFill>
                <a:latin typeface="-apple-system"/>
              </a:rPr>
              <a:t>2</a:t>
            </a:r>
            <a:r>
              <a:rPr lang="zh-CN" altLang="en-US" dirty="0">
                <a:solidFill>
                  <a:schemeClr val="bg1"/>
                </a:solidFill>
                <a:latin typeface="-apple-system"/>
              </a:rPr>
              <a:t>、太平洋东部的赤道附近海域</a:t>
            </a:r>
            <a:r>
              <a:rPr lang="zh-CN" altLang="en-US" dirty="0">
                <a:solidFill>
                  <a:srgbClr val="FF0000"/>
                </a:solidFill>
                <a:latin typeface="-apple-system"/>
              </a:rPr>
              <a:t>温度异常偏高</a:t>
            </a:r>
            <a:r>
              <a:rPr lang="zh-CN" altLang="en-US" dirty="0">
                <a:solidFill>
                  <a:schemeClr val="bg1"/>
                </a:solidFill>
                <a:latin typeface="-apple-system"/>
              </a:rPr>
              <a:t>会带来什么</a:t>
            </a:r>
            <a:r>
              <a:rPr lang="zh-CN" altLang="en-US" dirty="0">
                <a:solidFill>
                  <a:srgbClr val="FF0000"/>
                </a:solidFill>
                <a:latin typeface="-apple-system"/>
              </a:rPr>
              <a:t>影响？</a:t>
            </a:r>
            <a:endParaRPr lang="en-US" altLang="zh-CN" dirty="0">
              <a:solidFill>
                <a:schemeClr val="bg1"/>
              </a:solidFill>
              <a:latin typeface="-apple-system"/>
            </a:endParaRPr>
          </a:p>
        </p:txBody>
      </p:sp>
      <p:sp>
        <p:nvSpPr>
          <p:cNvPr id="11" name="文本框 10">
            <a:extLst>
              <a:ext uri="{FF2B5EF4-FFF2-40B4-BE49-F238E27FC236}">
                <a16:creationId xmlns:a16="http://schemas.microsoft.com/office/drawing/2014/main" id="{54BFB29C-87E8-4371-83A8-E6EEFD2D56E8}"/>
              </a:ext>
            </a:extLst>
          </p:cNvPr>
          <p:cNvSpPr txBox="1"/>
          <p:nvPr/>
        </p:nvSpPr>
        <p:spPr>
          <a:xfrm>
            <a:off x="2004381" y="1782702"/>
            <a:ext cx="3775393" cy="307777"/>
          </a:xfrm>
          <a:prstGeom prst="rect">
            <a:avLst/>
          </a:prstGeom>
          <a:noFill/>
        </p:spPr>
        <p:txBody>
          <a:bodyPr wrap="none" rtlCol="0">
            <a:spAutoFit/>
          </a:bodyPr>
          <a:lstStyle/>
          <a:p>
            <a:r>
              <a:rPr lang="zh-CN" altLang="en-US" sz="1400" dirty="0">
                <a:solidFill>
                  <a:srgbClr val="00B050"/>
                </a:solidFill>
              </a:rPr>
              <a:t>处于什么系统环境下，受什么地理要素影响；</a:t>
            </a:r>
          </a:p>
        </p:txBody>
      </p:sp>
      <p:sp>
        <p:nvSpPr>
          <p:cNvPr id="12" name="文本框 11">
            <a:extLst>
              <a:ext uri="{FF2B5EF4-FFF2-40B4-BE49-F238E27FC236}">
                <a16:creationId xmlns:a16="http://schemas.microsoft.com/office/drawing/2014/main" id="{6D467527-DBE1-4138-A672-A783FB8FCB1A}"/>
              </a:ext>
            </a:extLst>
          </p:cNvPr>
          <p:cNvSpPr txBox="1"/>
          <p:nvPr/>
        </p:nvSpPr>
        <p:spPr>
          <a:xfrm>
            <a:off x="2009249" y="2801253"/>
            <a:ext cx="1800493" cy="307777"/>
          </a:xfrm>
          <a:prstGeom prst="rect">
            <a:avLst/>
          </a:prstGeom>
          <a:noFill/>
        </p:spPr>
        <p:txBody>
          <a:bodyPr wrap="none" rtlCol="0">
            <a:spAutoFit/>
          </a:bodyPr>
          <a:lstStyle/>
          <a:p>
            <a:r>
              <a:rPr lang="zh-CN" altLang="en-US" sz="1400" dirty="0">
                <a:solidFill>
                  <a:srgbClr val="00B050"/>
                </a:solidFill>
              </a:rPr>
              <a:t>正常情况下的状态；</a:t>
            </a:r>
          </a:p>
        </p:txBody>
      </p:sp>
      <p:sp>
        <p:nvSpPr>
          <p:cNvPr id="13" name="文本框 12">
            <a:extLst>
              <a:ext uri="{FF2B5EF4-FFF2-40B4-BE49-F238E27FC236}">
                <a16:creationId xmlns:a16="http://schemas.microsoft.com/office/drawing/2014/main" id="{DA8710CE-2388-4225-9AF5-7CB0F7CF89E3}"/>
              </a:ext>
            </a:extLst>
          </p:cNvPr>
          <p:cNvSpPr txBox="1"/>
          <p:nvPr/>
        </p:nvSpPr>
        <p:spPr>
          <a:xfrm>
            <a:off x="1993135" y="3756175"/>
            <a:ext cx="5391219" cy="307777"/>
          </a:xfrm>
          <a:prstGeom prst="rect">
            <a:avLst/>
          </a:prstGeom>
          <a:noFill/>
        </p:spPr>
        <p:txBody>
          <a:bodyPr wrap="none" rtlCol="0">
            <a:spAutoFit/>
          </a:bodyPr>
          <a:lstStyle/>
          <a:p>
            <a:r>
              <a:rPr lang="zh-CN" altLang="en-US" sz="1400" dirty="0">
                <a:solidFill>
                  <a:srgbClr val="00B050"/>
                </a:solidFill>
              </a:rPr>
              <a:t>大尺度物质能量的交换，联想到海水运动、大气运动、板块运动；</a:t>
            </a:r>
          </a:p>
        </p:txBody>
      </p:sp>
    </p:spTree>
    <p:extLst>
      <p:ext uri="{BB962C8B-B14F-4D97-AF65-F5344CB8AC3E}">
        <p14:creationId xmlns:p14="http://schemas.microsoft.com/office/powerpoint/2010/main" val="2135287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CAC8940-39CC-4000-8391-C548557FA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546"/>
            <a:ext cx="9144000" cy="5236046"/>
          </a:xfrm>
          <a:prstGeom prst="rect">
            <a:avLst/>
          </a:prstGeom>
        </p:spPr>
      </p:pic>
      <p:sp>
        <p:nvSpPr>
          <p:cNvPr id="2" name="文本框 1">
            <a:extLst>
              <a:ext uri="{FF2B5EF4-FFF2-40B4-BE49-F238E27FC236}">
                <a16:creationId xmlns:a16="http://schemas.microsoft.com/office/drawing/2014/main" id="{64561F35-652D-4880-82C9-61F77D694F94}"/>
              </a:ext>
            </a:extLst>
          </p:cNvPr>
          <p:cNvSpPr txBox="1"/>
          <p:nvPr/>
        </p:nvSpPr>
        <p:spPr>
          <a:xfrm>
            <a:off x="323528" y="195486"/>
            <a:ext cx="2985079" cy="369332"/>
          </a:xfrm>
          <a:prstGeom prst="rect">
            <a:avLst/>
          </a:prstGeom>
          <a:noFill/>
        </p:spPr>
        <p:txBody>
          <a:bodyPr wrap="square" rtlCol="0">
            <a:spAutoFit/>
          </a:bodyPr>
          <a:lstStyle/>
          <a:p>
            <a:r>
              <a:rPr lang="zh-CN" altLang="en-US" dirty="0">
                <a:solidFill>
                  <a:schemeClr val="bg1"/>
                </a:solidFill>
              </a:rPr>
              <a:t>三圈环流与行星风带</a:t>
            </a:r>
          </a:p>
        </p:txBody>
      </p:sp>
    </p:spTree>
    <p:extLst>
      <p:ext uri="{BB962C8B-B14F-4D97-AF65-F5344CB8AC3E}">
        <p14:creationId xmlns:p14="http://schemas.microsoft.com/office/powerpoint/2010/main" val="1854262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图片 176">
            <a:extLst>
              <a:ext uri="{FF2B5EF4-FFF2-40B4-BE49-F238E27FC236}">
                <a16:creationId xmlns:a16="http://schemas.microsoft.com/office/drawing/2014/main" id="{9983E0B1-C246-4F93-B365-C7DF7585B173}"/>
              </a:ext>
            </a:extLst>
          </p:cNvPr>
          <p:cNvPicPr>
            <a:picLocks noChangeAspect="1"/>
          </p:cNvPicPr>
          <p:nvPr/>
        </p:nvPicPr>
        <p:blipFill rotWithShape="1">
          <a:blip r:embed="rId3">
            <a:biLevel thresh="25000"/>
            <a:extLst>
              <a:ext uri="{28A0092B-C50C-407E-A947-70E740481C1C}">
                <a14:useLocalDpi xmlns:a14="http://schemas.microsoft.com/office/drawing/2010/main" val="0"/>
              </a:ext>
            </a:extLst>
          </a:blip>
          <a:srcRect b="8547"/>
          <a:stretch/>
        </p:blipFill>
        <p:spPr>
          <a:xfrm>
            <a:off x="-1" y="0"/>
            <a:ext cx="9144001" cy="4592249"/>
          </a:xfrm>
          <a:prstGeom prst="rect">
            <a:avLst/>
          </a:prstGeom>
        </p:spPr>
      </p:pic>
      <p:cxnSp>
        <p:nvCxnSpPr>
          <p:cNvPr id="179" name="直接连接符 178">
            <a:extLst>
              <a:ext uri="{FF2B5EF4-FFF2-40B4-BE49-F238E27FC236}">
                <a16:creationId xmlns:a16="http://schemas.microsoft.com/office/drawing/2014/main" id="{2E6C4F60-BBD9-4880-BDD8-E8221934E1CF}"/>
              </a:ext>
            </a:extLst>
          </p:cNvPr>
          <p:cNvCxnSpPr>
            <a:cxnSpLocks/>
          </p:cNvCxnSpPr>
          <p:nvPr/>
        </p:nvCxnSpPr>
        <p:spPr>
          <a:xfrm>
            <a:off x="-50243" y="2617672"/>
            <a:ext cx="9144001" cy="0"/>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grpSp>
        <p:nvGrpSpPr>
          <p:cNvPr id="209" name="组合 208">
            <a:extLst>
              <a:ext uri="{FF2B5EF4-FFF2-40B4-BE49-F238E27FC236}">
                <a16:creationId xmlns:a16="http://schemas.microsoft.com/office/drawing/2014/main" id="{CC9F454E-3265-4A3B-A001-2BA50A813F5F}"/>
              </a:ext>
            </a:extLst>
          </p:cNvPr>
          <p:cNvGrpSpPr/>
          <p:nvPr/>
        </p:nvGrpSpPr>
        <p:grpSpPr>
          <a:xfrm>
            <a:off x="4479321" y="1108834"/>
            <a:ext cx="624904" cy="1276696"/>
            <a:chOff x="4479321" y="1108834"/>
            <a:chExt cx="624904" cy="1276696"/>
          </a:xfrm>
        </p:grpSpPr>
        <p:sp>
          <p:nvSpPr>
            <p:cNvPr id="182" name="箭头: 右 181">
              <a:extLst>
                <a:ext uri="{FF2B5EF4-FFF2-40B4-BE49-F238E27FC236}">
                  <a16:creationId xmlns:a16="http://schemas.microsoft.com/office/drawing/2014/main" id="{3400325A-37B3-4002-9713-667166D855E6}"/>
                </a:ext>
              </a:extLst>
            </p:cNvPr>
            <p:cNvSpPr/>
            <p:nvPr/>
          </p:nvSpPr>
          <p:spPr>
            <a:xfrm rot="7460991">
              <a:off x="4250746" y="1928067"/>
              <a:ext cx="686038" cy="228887"/>
            </a:xfrm>
            <a:prstGeom prst="rightArrow">
              <a:avLst/>
            </a:prstGeom>
            <a:gradFill flip="none" rotWithShape="1">
              <a:gsLst>
                <a:gs pos="0">
                  <a:srgbClr val="00B050">
                    <a:lumMod val="100000"/>
                  </a:srgbClr>
                </a:gs>
                <a:gs pos="100000">
                  <a:srgbClr val="00B05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箭头: 右 207">
              <a:extLst>
                <a:ext uri="{FF2B5EF4-FFF2-40B4-BE49-F238E27FC236}">
                  <a16:creationId xmlns:a16="http://schemas.microsoft.com/office/drawing/2014/main" id="{FB94958F-2F31-460B-BD43-93234B42469C}"/>
                </a:ext>
              </a:extLst>
            </p:cNvPr>
            <p:cNvSpPr/>
            <p:nvPr/>
          </p:nvSpPr>
          <p:spPr>
            <a:xfrm rot="18246063">
              <a:off x="4646763" y="1337409"/>
              <a:ext cx="686038" cy="228887"/>
            </a:xfrm>
            <a:prstGeom prs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4" name="组合 213">
            <a:extLst>
              <a:ext uri="{FF2B5EF4-FFF2-40B4-BE49-F238E27FC236}">
                <a16:creationId xmlns:a16="http://schemas.microsoft.com/office/drawing/2014/main" id="{0F0D874B-E0D5-44B2-B403-2A9E344969CC}"/>
              </a:ext>
            </a:extLst>
          </p:cNvPr>
          <p:cNvGrpSpPr/>
          <p:nvPr/>
        </p:nvGrpSpPr>
        <p:grpSpPr>
          <a:xfrm>
            <a:off x="4974134" y="1124151"/>
            <a:ext cx="624904" cy="1276696"/>
            <a:chOff x="4479321" y="1108834"/>
            <a:chExt cx="624904" cy="1276696"/>
          </a:xfrm>
        </p:grpSpPr>
        <p:sp>
          <p:nvSpPr>
            <p:cNvPr id="215" name="箭头: 右 214">
              <a:extLst>
                <a:ext uri="{FF2B5EF4-FFF2-40B4-BE49-F238E27FC236}">
                  <a16:creationId xmlns:a16="http://schemas.microsoft.com/office/drawing/2014/main" id="{EEB5C251-DFE8-4C1E-A02D-FE0B3BD488B9}"/>
                </a:ext>
              </a:extLst>
            </p:cNvPr>
            <p:cNvSpPr/>
            <p:nvPr/>
          </p:nvSpPr>
          <p:spPr>
            <a:xfrm rot="7460991">
              <a:off x="4250746" y="1928067"/>
              <a:ext cx="686038" cy="228887"/>
            </a:xfrm>
            <a:prstGeom prst="rightArrow">
              <a:avLst/>
            </a:prstGeom>
            <a:gradFill flip="none" rotWithShape="1">
              <a:gsLst>
                <a:gs pos="0">
                  <a:srgbClr val="00B050">
                    <a:lumMod val="100000"/>
                  </a:srgbClr>
                </a:gs>
                <a:gs pos="100000">
                  <a:srgbClr val="00B05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箭头: 右 215">
              <a:extLst>
                <a:ext uri="{FF2B5EF4-FFF2-40B4-BE49-F238E27FC236}">
                  <a16:creationId xmlns:a16="http://schemas.microsoft.com/office/drawing/2014/main" id="{100C3FD7-C77C-4FE0-AA45-3F29D72986FD}"/>
                </a:ext>
              </a:extLst>
            </p:cNvPr>
            <p:cNvSpPr/>
            <p:nvPr/>
          </p:nvSpPr>
          <p:spPr>
            <a:xfrm rot="18246063">
              <a:off x="4646763" y="1337409"/>
              <a:ext cx="686038" cy="228887"/>
            </a:xfrm>
            <a:prstGeom prs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7" name="组合 216">
            <a:extLst>
              <a:ext uri="{FF2B5EF4-FFF2-40B4-BE49-F238E27FC236}">
                <a16:creationId xmlns:a16="http://schemas.microsoft.com/office/drawing/2014/main" id="{E50FFA95-991A-4422-A340-3E41A056672F}"/>
              </a:ext>
            </a:extLst>
          </p:cNvPr>
          <p:cNvGrpSpPr/>
          <p:nvPr/>
        </p:nvGrpSpPr>
        <p:grpSpPr>
          <a:xfrm>
            <a:off x="5459223" y="1125021"/>
            <a:ext cx="624904" cy="1276696"/>
            <a:chOff x="4479321" y="1108834"/>
            <a:chExt cx="624904" cy="1276696"/>
          </a:xfrm>
        </p:grpSpPr>
        <p:sp>
          <p:nvSpPr>
            <p:cNvPr id="218" name="箭头: 右 217">
              <a:extLst>
                <a:ext uri="{FF2B5EF4-FFF2-40B4-BE49-F238E27FC236}">
                  <a16:creationId xmlns:a16="http://schemas.microsoft.com/office/drawing/2014/main" id="{D6C51488-8EAE-4FD9-8630-6399A795AE05}"/>
                </a:ext>
              </a:extLst>
            </p:cNvPr>
            <p:cNvSpPr/>
            <p:nvPr/>
          </p:nvSpPr>
          <p:spPr>
            <a:xfrm rot="7460991">
              <a:off x="4250746" y="1928067"/>
              <a:ext cx="686038" cy="228887"/>
            </a:xfrm>
            <a:prstGeom prst="rightArrow">
              <a:avLst/>
            </a:prstGeom>
            <a:gradFill flip="none" rotWithShape="1">
              <a:gsLst>
                <a:gs pos="0">
                  <a:srgbClr val="00B050">
                    <a:lumMod val="100000"/>
                  </a:srgbClr>
                </a:gs>
                <a:gs pos="100000">
                  <a:srgbClr val="00B05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箭头: 右 218">
              <a:extLst>
                <a:ext uri="{FF2B5EF4-FFF2-40B4-BE49-F238E27FC236}">
                  <a16:creationId xmlns:a16="http://schemas.microsoft.com/office/drawing/2014/main" id="{C2730609-FD2A-4F5D-9C0C-B0A7B98C3805}"/>
                </a:ext>
              </a:extLst>
            </p:cNvPr>
            <p:cNvSpPr/>
            <p:nvPr/>
          </p:nvSpPr>
          <p:spPr>
            <a:xfrm rot="18246063">
              <a:off x="4646763" y="1337409"/>
              <a:ext cx="686038" cy="228887"/>
            </a:xfrm>
            <a:prstGeom prs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1" name="组合 230">
            <a:extLst>
              <a:ext uri="{FF2B5EF4-FFF2-40B4-BE49-F238E27FC236}">
                <a16:creationId xmlns:a16="http://schemas.microsoft.com/office/drawing/2014/main" id="{517F26D3-8C84-4290-A962-1B5F2715917D}"/>
              </a:ext>
            </a:extLst>
          </p:cNvPr>
          <p:cNvGrpSpPr/>
          <p:nvPr/>
        </p:nvGrpSpPr>
        <p:grpSpPr>
          <a:xfrm rot="6264958">
            <a:off x="4569345" y="2736549"/>
            <a:ext cx="624904" cy="1276696"/>
            <a:chOff x="4479321" y="1108834"/>
            <a:chExt cx="624904" cy="1276696"/>
          </a:xfrm>
        </p:grpSpPr>
        <p:sp>
          <p:nvSpPr>
            <p:cNvPr id="232" name="箭头: 右 231">
              <a:extLst>
                <a:ext uri="{FF2B5EF4-FFF2-40B4-BE49-F238E27FC236}">
                  <a16:creationId xmlns:a16="http://schemas.microsoft.com/office/drawing/2014/main" id="{39B25C4D-4F82-486B-A4DA-E1F1096C4A95}"/>
                </a:ext>
              </a:extLst>
            </p:cNvPr>
            <p:cNvSpPr/>
            <p:nvPr/>
          </p:nvSpPr>
          <p:spPr>
            <a:xfrm rot="7460991">
              <a:off x="4250746" y="1928067"/>
              <a:ext cx="686038" cy="228887"/>
            </a:xfrm>
            <a:prstGeom prst="rightArrow">
              <a:avLst/>
            </a:prstGeom>
            <a:gradFill flip="none" rotWithShape="1">
              <a:gsLst>
                <a:gs pos="0">
                  <a:srgbClr val="00B050">
                    <a:lumMod val="100000"/>
                  </a:srgbClr>
                </a:gs>
                <a:gs pos="100000">
                  <a:srgbClr val="00B05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箭头: 右 232">
              <a:extLst>
                <a:ext uri="{FF2B5EF4-FFF2-40B4-BE49-F238E27FC236}">
                  <a16:creationId xmlns:a16="http://schemas.microsoft.com/office/drawing/2014/main" id="{B7F35093-07B5-4DE3-A02A-4719FFE79D25}"/>
                </a:ext>
              </a:extLst>
            </p:cNvPr>
            <p:cNvSpPr/>
            <p:nvPr/>
          </p:nvSpPr>
          <p:spPr>
            <a:xfrm rot="18246063">
              <a:off x="4646763" y="1337409"/>
              <a:ext cx="686038" cy="228887"/>
            </a:xfrm>
            <a:prstGeom prs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4" name="组合 233">
            <a:extLst>
              <a:ext uri="{FF2B5EF4-FFF2-40B4-BE49-F238E27FC236}">
                <a16:creationId xmlns:a16="http://schemas.microsoft.com/office/drawing/2014/main" id="{1BFFC09F-4975-4C39-A9AD-9A6675DBCEE7}"/>
              </a:ext>
            </a:extLst>
          </p:cNvPr>
          <p:cNvGrpSpPr/>
          <p:nvPr/>
        </p:nvGrpSpPr>
        <p:grpSpPr>
          <a:xfrm rot="6264958">
            <a:off x="5064158" y="2751866"/>
            <a:ext cx="624904" cy="1276696"/>
            <a:chOff x="4479321" y="1108834"/>
            <a:chExt cx="624904" cy="1276696"/>
          </a:xfrm>
        </p:grpSpPr>
        <p:sp>
          <p:nvSpPr>
            <p:cNvPr id="235" name="箭头: 右 234">
              <a:extLst>
                <a:ext uri="{FF2B5EF4-FFF2-40B4-BE49-F238E27FC236}">
                  <a16:creationId xmlns:a16="http://schemas.microsoft.com/office/drawing/2014/main" id="{9A981A06-036A-47F8-9877-AA40A0A45087}"/>
                </a:ext>
              </a:extLst>
            </p:cNvPr>
            <p:cNvSpPr/>
            <p:nvPr/>
          </p:nvSpPr>
          <p:spPr>
            <a:xfrm rot="7460991">
              <a:off x="4250746" y="1928067"/>
              <a:ext cx="686038" cy="228887"/>
            </a:xfrm>
            <a:prstGeom prst="rightArrow">
              <a:avLst/>
            </a:prstGeom>
            <a:gradFill flip="none" rotWithShape="1">
              <a:gsLst>
                <a:gs pos="0">
                  <a:srgbClr val="00B050">
                    <a:lumMod val="100000"/>
                  </a:srgbClr>
                </a:gs>
                <a:gs pos="100000">
                  <a:srgbClr val="00B05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箭头: 右 235">
              <a:extLst>
                <a:ext uri="{FF2B5EF4-FFF2-40B4-BE49-F238E27FC236}">
                  <a16:creationId xmlns:a16="http://schemas.microsoft.com/office/drawing/2014/main" id="{F4BC9BEC-F9F2-4DDA-987F-EBBABB834F95}"/>
                </a:ext>
              </a:extLst>
            </p:cNvPr>
            <p:cNvSpPr/>
            <p:nvPr/>
          </p:nvSpPr>
          <p:spPr>
            <a:xfrm rot="18246063">
              <a:off x="4646763" y="1337409"/>
              <a:ext cx="686038" cy="228887"/>
            </a:xfrm>
            <a:prstGeom prs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7" name="组合 236">
            <a:extLst>
              <a:ext uri="{FF2B5EF4-FFF2-40B4-BE49-F238E27FC236}">
                <a16:creationId xmlns:a16="http://schemas.microsoft.com/office/drawing/2014/main" id="{BD57BEEF-AE98-4D7A-AE60-28C93F2125DD}"/>
              </a:ext>
            </a:extLst>
          </p:cNvPr>
          <p:cNvGrpSpPr/>
          <p:nvPr/>
        </p:nvGrpSpPr>
        <p:grpSpPr>
          <a:xfrm rot="6264958">
            <a:off x="5549247" y="2752736"/>
            <a:ext cx="624904" cy="1276696"/>
            <a:chOff x="4479321" y="1108834"/>
            <a:chExt cx="624904" cy="1276696"/>
          </a:xfrm>
        </p:grpSpPr>
        <p:sp>
          <p:nvSpPr>
            <p:cNvPr id="238" name="箭头: 右 237">
              <a:extLst>
                <a:ext uri="{FF2B5EF4-FFF2-40B4-BE49-F238E27FC236}">
                  <a16:creationId xmlns:a16="http://schemas.microsoft.com/office/drawing/2014/main" id="{6FCD20CA-98E4-41A1-B5FE-AB50FCA8337E}"/>
                </a:ext>
              </a:extLst>
            </p:cNvPr>
            <p:cNvSpPr/>
            <p:nvPr/>
          </p:nvSpPr>
          <p:spPr>
            <a:xfrm rot="7460991">
              <a:off x="4250746" y="1928067"/>
              <a:ext cx="686038" cy="228887"/>
            </a:xfrm>
            <a:prstGeom prst="rightArrow">
              <a:avLst/>
            </a:prstGeom>
            <a:gradFill flip="none" rotWithShape="1">
              <a:gsLst>
                <a:gs pos="0">
                  <a:srgbClr val="00B050">
                    <a:lumMod val="100000"/>
                  </a:srgbClr>
                </a:gs>
                <a:gs pos="100000">
                  <a:srgbClr val="00B05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箭头: 右 238">
              <a:extLst>
                <a:ext uri="{FF2B5EF4-FFF2-40B4-BE49-F238E27FC236}">
                  <a16:creationId xmlns:a16="http://schemas.microsoft.com/office/drawing/2014/main" id="{7F4AAF3A-18B9-4DEC-B367-853D768AA971}"/>
                </a:ext>
              </a:extLst>
            </p:cNvPr>
            <p:cNvSpPr/>
            <p:nvPr/>
          </p:nvSpPr>
          <p:spPr>
            <a:xfrm rot="18246063">
              <a:off x="4646763" y="1337409"/>
              <a:ext cx="686038" cy="228887"/>
            </a:xfrm>
            <a:prstGeom prs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2" name="组合 241">
            <a:extLst>
              <a:ext uri="{FF2B5EF4-FFF2-40B4-BE49-F238E27FC236}">
                <a16:creationId xmlns:a16="http://schemas.microsoft.com/office/drawing/2014/main" id="{6E0B49E0-8DAE-4E3F-BD95-130D1A132995}"/>
              </a:ext>
            </a:extLst>
          </p:cNvPr>
          <p:cNvGrpSpPr/>
          <p:nvPr/>
        </p:nvGrpSpPr>
        <p:grpSpPr>
          <a:xfrm>
            <a:off x="4154952" y="2465324"/>
            <a:ext cx="3968501" cy="301262"/>
            <a:chOff x="4154952" y="2465324"/>
            <a:chExt cx="3968501" cy="301262"/>
          </a:xfrm>
        </p:grpSpPr>
        <p:sp>
          <p:nvSpPr>
            <p:cNvPr id="240" name="箭头: 右 239">
              <a:extLst>
                <a:ext uri="{FF2B5EF4-FFF2-40B4-BE49-F238E27FC236}">
                  <a16:creationId xmlns:a16="http://schemas.microsoft.com/office/drawing/2014/main" id="{D0ABD013-605E-4E94-976B-E1C0F61A4BF2}"/>
                </a:ext>
              </a:extLst>
            </p:cNvPr>
            <p:cNvSpPr/>
            <p:nvPr/>
          </p:nvSpPr>
          <p:spPr>
            <a:xfrm rot="10800000">
              <a:off x="4154952" y="2465324"/>
              <a:ext cx="1969847" cy="301261"/>
            </a:xfrm>
            <a:prstGeom prst="rightArrow">
              <a:avLst>
                <a:gd name="adj1" fmla="val 50000"/>
                <a:gd name="adj2" fmla="val 76581"/>
              </a:avLst>
            </a:prstGeom>
            <a:gradFill>
              <a:gsLst>
                <a:gs pos="0">
                  <a:srgbClr val="FFC000"/>
                </a:gs>
                <a:gs pos="100000">
                  <a:srgbClr val="00B050">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箭头: 右 240">
              <a:extLst>
                <a:ext uri="{FF2B5EF4-FFF2-40B4-BE49-F238E27FC236}">
                  <a16:creationId xmlns:a16="http://schemas.microsoft.com/office/drawing/2014/main" id="{E7E21A8E-CE25-4987-BEE7-7B8383B306F5}"/>
                </a:ext>
              </a:extLst>
            </p:cNvPr>
            <p:cNvSpPr/>
            <p:nvPr/>
          </p:nvSpPr>
          <p:spPr>
            <a:xfrm>
              <a:off x="6153606" y="2465325"/>
              <a:ext cx="1969847" cy="301261"/>
            </a:xfrm>
            <a:prstGeom prst="rightArrow">
              <a:avLst>
                <a:gd name="adj1" fmla="val 50000"/>
                <a:gd name="adj2" fmla="val 765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3" name="文本框 242">
            <a:extLst>
              <a:ext uri="{FF2B5EF4-FFF2-40B4-BE49-F238E27FC236}">
                <a16:creationId xmlns:a16="http://schemas.microsoft.com/office/drawing/2014/main" id="{6897AE1C-1FE3-436C-A918-77F2EE5868DF}"/>
              </a:ext>
            </a:extLst>
          </p:cNvPr>
          <p:cNvSpPr txBox="1"/>
          <p:nvPr/>
        </p:nvSpPr>
        <p:spPr>
          <a:xfrm>
            <a:off x="4778547" y="1465737"/>
            <a:ext cx="1005403" cy="338554"/>
          </a:xfrm>
          <a:prstGeom prst="rect">
            <a:avLst/>
          </a:prstGeom>
          <a:noFill/>
        </p:spPr>
        <p:txBody>
          <a:bodyPr wrap="none" rtlCol="0">
            <a:spAutoFit/>
          </a:bodyPr>
          <a:lstStyle/>
          <a:p>
            <a:r>
              <a:rPr lang="zh-CN" altLang="en-US" sz="1600" dirty="0">
                <a:solidFill>
                  <a:srgbClr val="00B050"/>
                </a:solidFill>
              </a:rPr>
              <a:t>东北信风</a:t>
            </a:r>
          </a:p>
        </p:txBody>
      </p:sp>
      <p:sp>
        <p:nvSpPr>
          <p:cNvPr id="244" name="文本框 243">
            <a:extLst>
              <a:ext uri="{FF2B5EF4-FFF2-40B4-BE49-F238E27FC236}">
                <a16:creationId xmlns:a16="http://schemas.microsoft.com/office/drawing/2014/main" id="{A23B91EB-7758-457A-8554-95C08CF3CFBC}"/>
              </a:ext>
            </a:extLst>
          </p:cNvPr>
          <p:cNvSpPr txBox="1"/>
          <p:nvPr/>
        </p:nvSpPr>
        <p:spPr>
          <a:xfrm>
            <a:off x="4814376" y="3384312"/>
            <a:ext cx="1005403" cy="338554"/>
          </a:xfrm>
          <a:prstGeom prst="rect">
            <a:avLst/>
          </a:prstGeom>
          <a:noFill/>
        </p:spPr>
        <p:txBody>
          <a:bodyPr wrap="none" rtlCol="0">
            <a:spAutoFit/>
          </a:bodyPr>
          <a:lstStyle/>
          <a:p>
            <a:r>
              <a:rPr lang="zh-CN" altLang="en-US" sz="1600" dirty="0">
                <a:solidFill>
                  <a:srgbClr val="00B050"/>
                </a:solidFill>
              </a:rPr>
              <a:t>东南信风</a:t>
            </a:r>
          </a:p>
        </p:txBody>
      </p:sp>
      <p:sp>
        <p:nvSpPr>
          <p:cNvPr id="247" name="椭圆 246">
            <a:extLst>
              <a:ext uri="{FF2B5EF4-FFF2-40B4-BE49-F238E27FC236}">
                <a16:creationId xmlns:a16="http://schemas.microsoft.com/office/drawing/2014/main" id="{2789D7CC-009A-4CDD-BE0F-3A8EF1DBC4EE}"/>
              </a:ext>
            </a:extLst>
          </p:cNvPr>
          <p:cNvSpPr/>
          <p:nvPr/>
        </p:nvSpPr>
        <p:spPr>
          <a:xfrm>
            <a:off x="2931174" y="2225974"/>
            <a:ext cx="1114315" cy="779961"/>
          </a:xfrm>
          <a:prstGeom prst="ellipse">
            <a:avLst/>
          </a:prstGeom>
          <a:gradFill flip="none" rotWithShape="1">
            <a:gsLst>
              <a:gs pos="78000">
                <a:schemeClr val="accent2">
                  <a:lumMod val="60000"/>
                  <a:lumOff val="40000"/>
                  <a:alpha val="76000"/>
                </a:schemeClr>
              </a:gs>
              <a:gs pos="49000">
                <a:schemeClr val="accent2">
                  <a:lumMod val="75000"/>
                  <a:alpha val="84000"/>
                </a:schemeClr>
              </a:gs>
              <a:gs pos="0">
                <a:schemeClr val="accent2">
                  <a:lumMod val="50000"/>
                  <a:alpha val="80000"/>
                </a:schemeClr>
              </a:gs>
              <a:gs pos="100000">
                <a:schemeClr val="accent2">
                  <a:lumMod val="40000"/>
                  <a:lumOff val="6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暖</a:t>
            </a:r>
          </a:p>
        </p:txBody>
      </p:sp>
      <p:sp>
        <p:nvSpPr>
          <p:cNvPr id="248" name="椭圆 247">
            <a:extLst>
              <a:ext uri="{FF2B5EF4-FFF2-40B4-BE49-F238E27FC236}">
                <a16:creationId xmlns:a16="http://schemas.microsoft.com/office/drawing/2014/main" id="{EE9032F1-BF2A-4F0D-998A-AAD6B084A29D}"/>
              </a:ext>
            </a:extLst>
          </p:cNvPr>
          <p:cNvSpPr/>
          <p:nvPr/>
        </p:nvSpPr>
        <p:spPr>
          <a:xfrm>
            <a:off x="6210983" y="2231873"/>
            <a:ext cx="1114315" cy="779961"/>
          </a:xfrm>
          <a:prstGeom prst="ellipse">
            <a:avLst/>
          </a:prstGeom>
          <a:gradFill>
            <a:gsLst>
              <a:gs pos="50000">
                <a:srgbClr val="009900">
                  <a:alpha val="92000"/>
                </a:srgbClr>
              </a:gs>
              <a:gs pos="26000">
                <a:srgbClr val="008000"/>
              </a:gs>
              <a:gs pos="0">
                <a:srgbClr val="006600"/>
              </a:gs>
              <a:gs pos="81000">
                <a:srgbClr val="99CC00">
                  <a:alpha val="86000"/>
                </a:srgb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冷</a:t>
            </a:r>
          </a:p>
        </p:txBody>
      </p:sp>
    </p:spTree>
    <p:extLst>
      <p:ext uri="{BB962C8B-B14F-4D97-AF65-F5344CB8AC3E}">
        <p14:creationId xmlns:p14="http://schemas.microsoft.com/office/powerpoint/2010/main" val="1836998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repeatCount="indefinite"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anim calcmode="lin" valueType="num">
                                      <p:cBhvr>
                                        <p:cTn id="7" dur="1000" fill="hold"/>
                                        <p:tgtEl>
                                          <p:spTgt spid="209"/>
                                        </p:tgtEl>
                                        <p:attrNameLst>
                                          <p:attrName>ppt_w</p:attrName>
                                        </p:attrNameLst>
                                      </p:cBhvr>
                                      <p:tavLst>
                                        <p:tav tm="0">
                                          <p:val>
                                            <p:fltVal val="0"/>
                                          </p:val>
                                        </p:tav>
                                        <p:tav tm="100000">
                                          <p:val>
                                            <p:strVal val="#ppt_w"/>
                                          </p:val>
                                        </p:tav>
                                      </p:tavLst>
                                    </p:anim>
                                    <p:anim calcmode="lin" valueType="num">
                                      <p:cBhvr>
                                        <p:cTn id="8" dur="1000" fill="hold"/>
                                        <p:tgtEl>
                                          <p:spTgt spid="209"/>
                                        </p:tgtEl>
                                        <p:attrNameLst>
                                          <p:attrName>ppt_h</p:attrName>
                                        </p:attrNameLst>
                                      </p:cBhvr>
                                      <p:tavLst>
                                        <p:tav tm="0">
                                          <p:val>
                                            <p:fltVal val="0"/>
                                          </p:val>
                                        </p:tav>
                                        <p:tav tm="100000">
                                          <p:val>
                                            <p:strVal val="#ppt_h"/>
                                          </p:val>
                                        </p:tav>
                                      </p:tavLst>
                                    </p:anim>
                                    <p:animEffect transition="in" filter="fade">
                                      <p:cBhvr>
                                        <p:cTn id="9" dur="1000"/>
                                        <p:tgtEl>
                                          <p:spTgt spid="209"/>
                                        </p:tgtEl>
                                      </p:cBhvr>
                                    </p:animEffect>
                                  </p:childTnLst>
                                </p:cTn>
                              </p:par>
                              <p:par>
                                <p:cTn id="10" presetID="53" presetClass="entr" presetSubtype="16" repeatCount="indefinite" fill="hold" nodeType="withEffect">
                                  <p:stCondLst>
                                    <p:cond delay="0"/>
                                  </p:stCondLst>
                                  <p:childTnLst>
                                    <p:set>
                                      <p:cBhvr>
                                        <p:cTn id="11" dur="1" fill="hold">
                                          <p:stCondLst>
                                            <p:cond delay="0"/>
                                          </p:stCondLst>
                                        </p:cTn>
                                        <p:tgtEl>
                                          <p:spTgt spid="214"/>
                                        </p:tgtEl>
                                        <p:attrNameLst>
                                          <p:attrName>style.visibility</p:attrName>
                                        </p:attrNameLst>
                                      </p:cBhvr>
                                      <p:to>
                                        <p:strVal val="visible"/>
                                      </p:to>
                                    </p:set>
                                    <p:anim calcmode="lin" valueType="num">
                                      <p:cBhvr>
                                        <p:cTn id="12" dur="1000" fill="hold"/>
                                        <p:tgtEl>
                                          <p:spTgt spid="214"/>
                                        </p:tgtEl>
                                        <p:attrNameLst>
                                          <p:attrName>ppt_w</p:attrName>
                                        </p:attrNameLst>
                                      </p:cBhvr>
                                      <p:tavLst>
                                        <p:tav tm="0">
                                          <p:val>
                                            <p:fltVal val="0"/>
                                          </p:val>
                                        </p:tav>
                                        <p:tav tm="100000">
                                          <p:val>
                                            <p:strVal val="#ppt_w"/>
                                          </p:val>
                                        </p:tav>
                                      </p:tavLst>
                                    </p:anim>
                                    <p:anim calcmode="lin" valueType="num">
                                      <p:cBhvr>
                                        <p:cTn id="13" dur="1000" fill="hold"/>
                                        <p:tgtEl>
                                          <p:spTgt spid="214"/>
                                        </p:tgtEl>
                                        <p:attrNameLst>
                                          <p:attrName>ppt_h</p:attrName>
                                        </p:attrNameLst>
                                      </p:cBhvr>
                                      <p:tavLst>
                                        <p:tav tm="0">
                                          <p:val>
                                            <p:fltVal val="0"/>
                                          </p:val>
                                        </p:tav>
                                        <p:tav tm="100000">
                                          <p:val>
                                            <p:strVal val="#ppt_h"/>
                                          </p:val>
                                        </p:tav>
                                      </p:tavLst>
                                    </p:anim>
                                    <p:animEffect transition="in" filter="fade">
                                      <p:cBhvr>
                                        <p:cTn id="14" dur="1000"/>
                                        <p:tgtEl>
                                          <p:spTgt spid="214"/>
                                        </p:tgtEl>
                                      </p:cBhvr>
                                    </p:animEffect>
                                  </p:childTnLst>
                                </p:cTn>
                              </p:par>
                              <p:par>
                                <p:cTn id="15" presetID="53" presetClass="entr" presetSubtype="16" repeatCount="indefinite" fill="hold" nodeType="withEffect">
                                  <p:stCondLst>
                                    <p:cond delay="0"/>
                                  </p:stCondLst>
                                  <p:childTnLst>
                                    <p:set>
                                      <p:cBhvr>
                                        <p:cTn id="16" dur="1" fill="hold">
                                          <p:stCondLst>
                                            <p:cond delay="0"/>
                                          </p:stCondLst>
                                        </p:cTn>
                                        <p:tgtEl>
                                          <p:spTgt spid="217"/>
                                        </p:tgtEl>
                                        <p:attrNameLst>
                                          <p:attrName>style.visibility</p:attrName>
                                        </p:attrNameLst>
                                      </p:cBhvr>
                                      <p:to>
                                        <p:strVal val="visible"/>
                                      </p:to>
                                    </p:set>
                                    <p:anim calcmode="lin" valueType="num">
                                      <p:cBhvr>
                                        <p:cTn id="17" dur="1000" fill="hold"/>
                                        <p:tgtEl>
                                          <p:spTgt spid="217"/>
                                        </p:tgtEl>
                                        <p:attrNameLst>
                                          <p:attrName>ppt_w</p:attrName>
                                        </p:attrNameLst>
                                      </p:cBhvr>
                                      <p:tavLst>
                                        <p:tav tm="0">
                                          <p:val>
                                            <p:fltVal val="0"/>
                                          </p:val>
                                        </p:tav>
                                        <p:tav tm="100000">
                                          <p:val>
                                            <p:strVal val="#ppt_w"/>
                                          </p:val>
                                        </p:tav>
                                      </p:tavLst>
                                    </p:anim>
                                    <p:anim calcmode="lin" valueType="num">
                                      <p:cBhvr>
                                        <p:cTn id="18" dur="1000" fill="hold"/>
                                        <p:tgtEl>
                                          <p:spTgt spid="217"/>
                                        </p:tgtEl>
                                        <p:attrNameLst>
                                          <p:attrName>ppt_h</p:attrName>
                                        </p:attrNameLst>
                                      </p:cBhvr>
                                      <p:tavLst>
                                        <p:tav tm="0">
                                          <p:val>
                                            <p:fltVal val="0"/>
                                          </p:val>
                                        </p:tav>
                                        <p:tav tm="100000">
                                          <p:val>
                                            <p:strVal val="#ppt_h"/>
                                          </p:val>
                                        </p:tav>
                                      </p:tavLst>
                                    </p:anim>
                                    <p:animEffect transition="in" filter="fade">
                                      <p:cBhvr>
                                        <p:cTn id="19" dur="1000"/>
                                        <p:tgtEl>
                                          <p:spTgt spid="217"/>
                                        </p:tgtEl>
                                      </p:cBhvr>
                                    </p:animEffect>
                                  </p:childTnLst>
                                </p:cTn>
                              </p:par>
                              <p:par>
                                <p:cTn id="20" presetID="53" presetClass="entr" presetSubtype="16" repeatCount="indefinite" fill="hold" nodeType="withEffect">
                                  <p:stCondLst>
                                    <p:cond delay="0"/>
                                  </p:stCondLst>
                                  <p:childTnLst>
                                    <p:set>
                                      <p:cBhvr>
                                        <p:cTn id="21" dur="1" fill="hold">
                                          <p:stCondLst>
                                            <p:cond delay="0"/>
                                          </p:stCondLst>
                                        </p:cTn>
                                        <p:tgtEl>
                                          <p:spTgt spid="237"/>
                                        </p:tgtEl>
                                        <p:attrNameLst>
                                          <p:attrName>style.visibility</p:attrName>
                                        </p:attrNameLst>
                                      </p:cBhvr>
                                      <p:to>
                                        <p:strVal val="visible"/>
                                      </p:to>
                                    </p:set>
                                    <p:anim calcmode="lin" valueType="num">
                                      <p:cBhvr>
                                        <p:cTn id="22" dur="1000" fill="hold"/>
                                        <p:tgtEl>
                                          <p:spTgt spid="237"/>
                                        </p:tgtEl>
                                        <p:attrNameLst>
                                          <p:attrName>ppt_w</p:attrName>
                                        </p:attrNameLst>
                                      </p:cBhvr>
                                      <p:tavLst>
                                        <p:tav tm="0">
                                          <p:val>
                                            <p:fltVal val="0"/>
                                          </p:val>
                                        </p:tav>
                                        <p:tav tm="100000">
                                          <p:val>
                                            <p:strVal val="#ppt_w"/>
                                          </p:val>
                                        </p:tav>
                                      </p:tavLst>
                                    </p:anim>
                                    <p:anim calcmode="lin" valueType="num">
                                      <p:cBhvr>
                                        <p:cTn id="23" dur="1000" fill="hold"/>
                                        <p:tgtEl>
                                          <p:spTgt spid="237"/>
                                        </p:tgtEl>
                                        <p:attrNameLst>
                                          <p:attrName>ppt_h</p:attrName>
                                        </p:attrNameLst>
                                      </p:cBhvr>
                                      <p:tavLst>
                                        <p:tav tm="0">
                                          <p:val>
                                            <p:fltVal val="0"/>
                                          </p:val>
                                        </p:tav>
                                        <p:tav tm="100000">
                                          <p:val>
                                            <p:strVal val="#ppt_h"/>
                                          </p:val>
                                        </p:tav>
                                      </p:tavLst>
                                    </p:anim>
                                    <p:animEffect transition="in" filter="fade">
                                      <p:cBhvr>
                                        <p:cTn id="24" dur="1000"/>
                                        <p:tgtEl>
                                          <p:spTgt spid="237"/>
                                        </p:tgtEl>
                                      </p:cBhvr>
                                    </p:animEffect>
                                  </p:childTnLst>
                                </p:cTn>
                              </p:par>
                              <p:par>
                                <p:cTn id="25" presetID="53" presetClass="entr" presetSubtype="16" repeatCount="indefinite" fill="hold" nodeType="withEffect">
                                  <p:stCondLst>
                                    <p:cond delay="0"/>
                                  </p:stCondLst>
                                  <p:childTnLst>
                                    <p:set>
                                      <p:cBhvr>
                                        <p:cTn id="26" dur="1" fill="hold">
                                          <p:stCondLst>
                                            <p:cond delay="0"/>
                                          </p:stCondLst>
                                        </p:cTn>
                                        <p:tgtEl>
                                          <p:spTgt spid="234"/>
                                        </p:tgtEl>
                                        <p:attrNameLst>
                                          <p:attrName>style.visibility</p:attrName>
                                        </p:attrNameLst>
                                      </p:cBhvr>
                                      <p:to>
                                        <p:strVal val="visible"/>
                                      </p:to>
                                    </p:set>
                                    <p:anim calcmode="lin" valueType="num">
                                      <p:cBhvr>
                                        <p:cTn id="27" dur="1000" fill="hold"/>
                                        <p:tgtEl>
                                          <p:spTgt spid="234"/>
                                        </p:tgtEl>
                                        <p:attrNameLst>
                                          <p:attrName>ppt_w</p:attrName>
                                        </p:attrNameLst>
                                      </p:cBhvr>
                                      <p:tavLst>
                                        <p:tav tm="0">
                                          <p:val>
                                            <p:fltVal val="0"/>
                                          </p:val>
                                        </p:tav>
                                        <p:tav tm="100000">
                                          <p:val>
                                            <p:strVal val="#ppt_w"/>
                                          </p:val>
                                        </p:tav>
                                      </p:tavLst>
                                    </p:anim>
                                    <p:anim calcmode="lin" valueType="num">
                                      <p:cBhvr>
                                        <p:cTn id="28" dur="1000" fill="hold"/>
                                        <p:tgtEl>
                                          <p:spTgt spid="234"/>
                                        </p:tgtEl>
                                        <p:attrNameLst>
                                          <p:attrName>ppt_h</p:attrName>
                                        </p:attrNameLst>
                                      </p:cBhvr>
                                      <p:tavLst>
                                        <p:tav tm="0">
                                          <p:val>
                                            <p:fltVal val="0"/>
                                          </p:val>
                                        </p:tav>
                                        <p:tav tm="100000">
                                          <p:val>
                                            <p:strVal val="#ppt_h"/>
                                          </p:val>
                                        </p:tav>
                                      </p:tavLst>
                                    </p:anim>
                                    <p:animEffect transition="in" filter="fade">
                                      <p:cBhvr>
                                        <p:cTn id="29" dur="1000"/>
                                        <p:tgtEl>
                                          <p:spTgt spid="234"/>
                                        </p:tgtEl>
                                      </p:cBhvr>
                                    </p:animEffect>
                                  </p:childTnLst>
                                </p:cTn>
                              </p:par>
                              <p:par>
                                <p:cTn id="30" presetID="53" presetClass="entr" presetSubtype="16" repeatCount="indefinite" fill="hold" nodeType="withEffect">
                                  <p:stCondLst>
                                    <p:cond delay="0"/>
                                  </p:stCondLst>
                                  <p:childTnLst>
                                    <p:set>
                                      <p:cBhvr>
                                        <p:cTn id="31" dur="1" fill="hold">
                                          <p:stCondLst>
                                            <p:cond delay="0"/>
                                          </p:stCondLst>
                                        </p:cTn>
                                        <p:tgtEl>
                                          <p:spTgt spid="231"/>
                                        </p:tgtEl>
                                        <p:attrNameLst>
                                          <p:attrName>style.visibility</p:attrName>
                                        </p:attrNameLst>
                                      </p:cBhvr>
                                      <p:to>
                                        <p:strVal val="visible"/>
                                      </p:to>
                                    </p:set>
                                    <p:anim calcmode="lin" valueType="num">
                                      <p:cBhvr>
                                        <p:cTn id="32" dur="1000" fill="hold"/>
                                        <p:tgtEl>
                                          <p:spTgt spid="231"/>
                                        </p:tgtEl>
                                        <p:attrNameLst>
                                          <p:attrName>ppt_w</p:attrName>
                                        </p:attrNameLst>
                                      </p:cBhvr>
                                      <p:tavLst>
                                        <p:tav tm="0">
                                          <p:val>
                                            <p:fltVal val="0"/>
                                          </p:val>
                                        </p:tav>
                                        <p:tav tm="100000">
                                          <p:val>
                                            <p:strVal val="#ppt_w"/>
                                          </p:val>
                                        </p:tav>
                                      </p:tavLst>
                                    </p:anim>
                                    <p:anim calcmode="lin" valueType="num">
                                      <p:cBhvr>
                                        <p:cTn id="33" dur="1000" fill="hold"/>
                                        <p:tgtEl>
                                          <p:spTgt spid="231"/>
                                        </p:tgtEl>
                                        <p:attrNameLst>
                                          <p:attrName>ppt_h</p:attrName>
                                        </p:attrNameLst>
                                      </p:cBhvr>
                                      <p:tavLst>
                                        <p:tav tm="0">
                                          <p:val>
                                            <p:fltVal val="0"/>
                                          </p:val>
                                        </p:tav>
                                        <p:tav tm="100000">
                                          <p:val>
                                            <p:strVal val="#ppt_h"/>
                                          </p:val>
                                        </p:tav>
                                      </p:tavLst>
                                    </p:anim>
                                    <p:animEffect transition="in" filter="fade">
                                      <p:cBhvr>
                                        <p:cTn id="34" dur="1000"/>
                                        <p:tgtEl>
                                          <p:spTgt spid="2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3"/>
                                        </p:tgtEl>
                                        <p:attrNameLst>
                                          <p:attrName>style.visibility</p:attrName>
                                        </p:attrNameLst>
                                      </p:cBhvr>
                                      <p:to>
                                        <p:strVal val="visible"/>
                                      </p:to>
                                    </p:set>
                                    <p:animEffect transition="in" filter="fade">
                                      <p:cBhvr>
                                        <p:cTn id="37" dur="500"/>
                                        <p:tgtEl>
                                          <p:spTgt spid="2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4"/>
                                        </p:tgtEl>
                                        <p:attrNameLst>
                                          <p:attrName>style.visibility</p:attrName>
                                        </p:attrNameLst>
                                      </p:cBhvr>
                                      <p:to>
                                        <p:strVal val="visible"/>
                                      </p:to>
                                    </p:set>
                                    <p:animEffect transition="in" filter="fade">
                                      <p:cBhvr>
                                        <p:cTn id="40" dur="500"/>
                                        <p:tgtEl>
                                          <p:spTgt spid="244"/>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repeatCount="indefinite" fill="hold" nodeType="clickEffect">
                                  <p:stCondLst>
                                    <p:cond delay="0"/>
                                  </p:stCondLst>
                                  <p:childTnLst>
                                    <p:set>
                                      <p:cBhvr>
                                        <p:cTn id="44" dur="1" fill="hold">
                                          <p:stCondLst>
                                            <p:cond delay="0"/>
                                          </p:stCondLst>
                                        </p:cTn>
                                        <p:tgtEl>
                                          <p:spTgt spid="242"/>
                                        </p:tgtEl>
                                        <p:attrNameLst>
                                          <p:attrName>style.visibility</p:attrName>
                                        </p:attrNameLst>
                                      </p:cBhvr>
                                      <p:to>
                                        <p:strVal val="visible"/>
                                      </p:to>
                                    </p:set>
                                    <p:anim calcmode="lin" valueType="num">
                                      <p:cBhvr>
                                        <p:cTn id="45" dur="3000" fill="hold"/>
                                        <p:tgtEl>
                                          <p:spTgt spid="242"/>
                                        </p:tgtEl>
                                        <p:attrNameLst>
                                          <p:attrName>ppt_w</p:attrName>
                                        </p:attrNameLst>
                                      </p:cBhvr>
                                      <p:tavLst>
                                        <p:tav tm="0">
                                          <p:val>
                                            <p:fltVal val="0"/>
                                          </p:val>
                                        </p:tav>
                                        <p:tav tm="100000">
                                          <p:val>
                                            <p:strVal val="#ppt_w"/>
                                          </p:val>
                                        </p:tav>
                                      </p:tavLst>
                                    </p:anim>
                                    <p:anim calcmode="lin" valueType="num">
                                      <p:cBhvr>
                                        <p:cTn id="46" dur="3000" fill="hold"/>
                                        <p:tgtEl>
                                          <p:spTgt spid="242"/>
                                        </p:tgtEl>
                                        <p:attrNameLst>
                                          <p:attrName>ppt_h</p:attrName>
                                        </p:attrNameLst>
                                      </p:cBhvr>
                                      <p:tavLst>
                                        <p:tav tm="0">
                                          <p:val>
                                            <p:fltVal val="0"/>
                                          </p:val>
                                        </p:tav>
                                        <p:tav tm="100000">
                                          <p:val>
                                            <p:strVal val="#ppt_h"/>
                                          </p:val>
                                        </p:tav>
                                      </p:tavLst>
                                    </p:anim>
                                    <p:animEffect transition="in" filter="fade">
                                      <p:cBhvr>
                                        <p:cTn id="47" dur="3000"/>
                                        <p:tgtEl>
                                          <p:spTgt spid="2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47"/>
                                        </p:tgtEl>
                                        <p:attrNameLst>
                                          <p:attrName>style.visibility</p:attrName>
                                        </p:attrNameLst>
                                      </p:cBhvr>
                                      <p:to>
                                        <p:strVal val="visible"/>
                                      </p:to>
                                    </p:set>
                                    <p:animEffect transition="in" filter="fade">
                                      <p:cBhvr>
                                        <p:cTn id="52" dur="500"/>
                                        <p:tgtEl>
                                          <p:spTgt spid="24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8"/>
                                        </p:tgtEl>
                                        <p:attrNameLst>
                                          <p:attrName>style.visibility</p:attrName>
                                        </p:attrNameLst>
                                      </p:cBhvr>
                                      <p:to>
                                        <p:strVal val="visible"/>
                                      </p:to>
                                    </p:set>
                                    <p:animEffect transition="in" filter="fade">
                                      <p:cBhvr>
                                        <p:cTn id="57" dur="5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p:bldP spid="244" grpId="0"/>
      <p:bldP spid="247" grpId="0" animBg="1"/>
      <p:bldP spid="2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文本框 174">
            <a:extLst>
              <a:ext uri="{FF2B5EF4-FFF2-40B4-BE49-F238E27FC236}">
                <a16:creationId xmlns:a16="http://schemas.microsoft.com/office/drawing/2014/main" id="{B8F8A2DF-039C-4B34-95CC-C543FBE48D19}"/>
              </a:ext>
            </a:extLst>
          </p:cNvPr>
          <p:cNvSpPr txBox="1"/>
          <p:nvPr/>
        </p:nvSpPr>
        <p:spPr>
          <a:xfrm>
            <a:off x="539552" y="339502"/>
            <a:ext cx="8263801" cy="369332"/>
          </a:xfrm>
          <a:prstGeom prst="rect">
            <a:avLst/>
          </a:prstGeom>
          <a:noFill/>
        </p:spPr>
        <p:txBody>
          <a:bodyPr wrap="none" rtlCol="0">
            <a:spAutoFit/>
          </a:bodyPr>
          <a:lstStyle/>
          <a:p>
            <a:r>
              <a:rPr lang="zh-CN" altLang="en-US" dirty="0">
                <a:solidFill>
                  <a:schemeClr val="accent2"/>
                </a:solidFill>
              </a:rPr>
              <a:t>二、沃克环流</a:t>
            </a:r>
            <a:r>
              <a:rPr lang="en-US" altLang="zh-CN" dirty="0">
                <a:solidFill>
                  <a:schemeClr val="bg1"/>
                </a:solidFill>
              </a:rPr>
              <a:t>——</a:t>
            </a:r>
            <a:r>
              <a:rPr lang="zh-CN" altLang="en-US" dirty="0">
                <a:solidFill>
                  <a:schemeClr val="bg1"/>
                </a:solidFill>
              </a:rPr>
              <a:t>赤道海洋表面因水温的东西差异而产生的一种纬圈热力环流</a:t>
            </a:r>
          </a:p>
        </p:txBody>
      </p:sp>
      <p:sp>
        <p:nvSpPr>
          <p:cNvPr id="176" name="文本框 175">
            <a:extLst>
              <a:ext uri="{FF2B5EF4-FFF2-40B4-BE49-F238E27FC236}">
                <a16:creationId xmlns:a16="http://schemas.microsoft.com/office/drawing/2014/main" id="{31BF682A-9694-4C9A-BC98-301F26D7D778}"/>
              </a:ext>
            </a:extLst>
          </p:cNvPr>
          <p:cNvSpPr txBox="1"/>
          <p:nvPr/>
        </p:nvSpPr>
        <p:spPr>
          <a:xfrm>
            <a:off x="1043608" y="1131590"/>
            <a:ext cx="7632848" cy="369332"/>
          </a:xfrm>
          <a:prstGeom prst="rect">
            <a:avLst/>
          </a:prstGeom>
          <a:noFill/>
        </p:spPr>
        <p:txBody>
          <a:bodyPr wrap="square" rtlCol="0">
            <a:spAutoFit/>
          </a:bodyPr>
          <a:lstStyle/>
          <a:p>
            <a:endParaRPr lang="zh-CN" altLang="en-US" dirty="0">
              <a:solidFill>
                <a:schemeClr val="bg1"/>
              </a:solidFill>
            </a:endParaRPr>
          </a:p>
        </p:txBody>
      </p:sp>
      <p:pic>
        <p:nvPicPr>
          <p:cNvPr id="178" name="图片 177">
            <a:extLst>
              <a:ext uri="{FF2B5EF4-FFF2-40B4-BE49-F238E27FC236}">
                <a16:creationId xmlns:a16="http://schemas.microsoft.com/office/drawing/2014/main" id="{E89A0180-989F-4988-AED3-0B04EF084BE4}"/>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b="8547"/>
          <a:stretch/>
        </p:blipFill>
        <p:spPr>
          <a:xfrm>
            <a:off x="0" y="123478"/>
            <a:ext cx="9144001" cy="4592249"/>
          </a:xfrm>
          <a:prstGeom prst="rect">
            <a:avLst/>
          </a:prstGeom>
          <a:scene3d>
            <a:camera prst="perspectiveRelaxed" fov="6000000">
              <a:rot lat="18573604" lon="0" rev="0"/>
            </a:camera>
            <a:lightRig rig="threePt" dir="t"/>
          </a:scene3d>
          <a:sp3d z="-25400"/>
        </p:spPr>
      </p:pic>
      <p:grpSp>
        <p:nvGrpSpPr>
          <p:cNvPr id="179" name="组合 178">
            <a:extLst>
              <a:ext uri="{FF2B5EF4-FFF2-40B4-BE49-F238E27FC236}">
                <a16:creationId xmlns:a16="http://schemas.microsoft.com/office/drawing/2014/main" id="{0C340960-B7EA-4175-A5AF-B83E5F57A6FD}"/>
              </a:ext>
            </a:extLst>
          </p:cNvPr>
          <p:cNvGrpSpPr/>
          <p:nvPr/>
        </p:nvGrpSpPr>
        <p:grpSpPr>
          <a:xfrm>
            <a:off x="4157283" y="2463397"/>
            <a:ext cx="3968501" cy="268465"/>
            <a:chOff x="4154952" y="2465324"/>
            <a:chExt cx="3968501" cy="301262"/>
          </a:xfrm>
        </p:grpSpPr>
        <p:sp>
          <p:nvSpPr>
            <p:cNvPr id="180" name="箭头: 右 179">
              <a:extLst>
                <a:ext uri="{FF2B5EF4-FFF2-40B4-BE49-F238E27FC236}">
                  <a16:creationId xmlns:a16="http://schemas.microsoft.com/office/drawing/2014/main" id="{426C2289-21FA-430E-9A0F-04A1A67A6939}"/>
                </a:ext>
              </a:extLst>
            </p:cNvPr>
            <p:cNvSpPr/>
            <p:nvPr/>
          </p:nvSpPr>
          <p:spPr>
            <a:xfrm rot="10800000">
              <a:off x="4154952" y="2465324"/>
              <a:ext cx="1969847" cy="301261"/>
            </a:xfrm>
            <a:prstGeom prst="rightArrow">
              <a:avLst>
                <a:gd name="adj1" fmla="val 50000"/>
                <a:gd name="adj2" fmla="val 76581"/>
              </a:avLst>
            </a:prstGeom>
            <a:gradFill flip="none" rotWithShape="1">
              <a:gsLst>
                <a:gs pos="0">
                  <a:srgbClr val="FFC000">
                    <a:alpha val="72000"/>
                  </a:srgbClr>
                </a:gs>
                <a:gs pos="67000">
                  <a:schemeClr val="bg1">
                    <a:lumMod val="95000"/>
                    <a:alpha val="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箭头: 右 180">
              <a:extLst>
                <a:ext uri="{FF2B5EF4-FFF2-40B4-BE49-F238E27FC236}">
                  <a16:creationId xmlns:a16="http://schemas.microsoft.com/office/drawing/2014/main" id="{BCD48D28-3EEC-4EC0-821E-E098CFE5731D}"/>
                </a:ext>
              </a:extLst>
            </p:cNvPr>
            <p:cNvSpPr/>
            <p:nvPr/>
          </p:nvSpPr>
          <p:spPr>
            <a:xfrm>
              <a:off x="6153606" y="2465325"/>
              <a:ext cx="1969847" cy="301261"/>
            </a:xfrm>
            <a:prstGeom prst="rightArrow">
              <a:avLst>
                <a:gd name="adj1" fmla="val 50000"/>
                <a:gd name="adj2" fmla="val 765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4" name="组合 183">
            <a:extLst>
              <a:ext uri="{FF2B5EF4-FFF2-40B4-BE49-F238E27FC236}">
                <a16:creationId xmlns:a16="http://schemas.microsoft.com/office/drawing/2014/main" id="{96044CBC-7DDC-46C2-B2A7-47FF51C1EDF3}"/>
              </a:ext>
            </a:extLst>
          </p:cNvPr>
          <p:cNvGrpSpPr/>
          <p:nvPr/>
        </p:nvGrpSpPr>
        <p:grpSpPr>
          <a:xfrm rot="5400000">
            <a:off x="2558432" y="2512942"/>
            <a:ext cx="1859798" cy="206024"/>
            <a:chOff x="4154952" y="2465324"/>
            <a:chExt cx="3968501" cy="301262"/>
          </a:xfrm>
        </p:grpSpPr>
        <p:sp>
          <p:nvSpPr>
            <p:cNvPr id="185" name="箭头: 右 184">
              <a:extLst>
                <a:ext uri="{FF2B5EF4-FFF2-40B4-BE49-F238E27FC236}">
                  <a16:creationId xmlns:a16="http://schemas.microsoft.com/office/drawing/2014/main" id="{338925F5-5A12-4CBB-BCD2-D6E045138084}"/>
                </a:ext>
              </a:extLst>
            </p:cNvPr>
            <p:cNvSpPr/>
            <p:nvPr/>
          </p:nvSpPr>
          <p:spPr>
            <a:xfrm rot="10800000">
              <a:off x="4154952" y="2465324"/>
              <a:ext cx="1969847" cy="301261"/>
            </a:xfrm>
            <a:prstGeom prst="rightArrow">
              <a:avLst>
                <a:gd name="adj1" fmla="val 50000"/>
                <a:gd name="adj2" fmla="val 76581"/>
              </a:avLst>
            </a:prstGeom>
            <a:gradFill flip="none" rotWithShape="1">
              <a:gsLst>
                <a:gs pos="0">
                  <a:srgbClr val="FFC000">
                    <a:alpha val="72000"/>
                  </a:srgbClr>
                </a:gs>
                <a:gs pos="67000">
                  <a:schemeClr val="bg1">
                    <a:lumMod val="95000"/>
                    <a:alpha val="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箭头: 右 185">
              <a:extLst>
                <a:ext uri="{FF2B5EF4-FFF2-40B4-BE49-F238E27FC236}">
                  <a16:creationId xmlns:a16="http://schemas.microsoft.com/office/drawing/2014/main" id="{E1A467BC-544B-484C-97F4-DE0470E3AAA0}"/>
                </a:ext>
              </a:extLst>
            </p:cNvPr>
            <p:cNvSpPr/>
            <p:nvPr/>
          </p:nvSpPr>
          <p:spPr>
            <a:xfrm>
              <a:off x="6153606" y="2465325"/>
              <a:ext cx="1969847" cy="301261"/>
            </a:xfrm>
            <a:prstGeom prst="rightArrow">
              <a:avLst>
                <a:gd name="adj1" fmla="val 50000"/>
                <a:gd name="adj2" fmla="val 765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7" name="云形 186">
            <a:extLst>
              <a:ext uri="{FF2B5EF4-FFF2-40B4-BE49-F238E27FC236}">
                <a16:creationId xmlns:a16="http://schemas.microsoft.com/office/drawing/2014/main" id="{F4745FFF-1C13-4654-BC73-DF2E2BE0422F}"/>
              </a:ext>
            </a:extLst>
          </p:cNvPr>
          <p:cNvSpPr/>
          <p:nvPr/>
        </p:nvSpPr>
        <p:spPr>
          <a:xfrm>
            <a:off x="2931174" y="991869"/>
            <a:ext cx="1114314" cy="603803"/>
          </a:xfrm>
          <a:prstGeom prst="cloud">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1" name="组合 190">
            <a:extLst>
              <a:ext uri="{FF2B5EF4-FFF2-40B4-BE49-F238E27FC236}">
                <a16:creationId xmlns:a16="http://schemas.microsoft.com/office/drawing/2014/main" id="{BD889232-19F0-462D-A555-DC9EB122D4E7}"/>
              </a:ext>
            </a:extLst>
          </p:cNvPr>
          <p:cNvGrpSpPr/>
          <p:nvPr/>
        </p:nvGrpSpPr>
        <p:grpSpPr>
          <a:xfrm rot="10800000">
            <a:off x="2061237" y="1302199"/>
            <a:ext cx="4382970" cy="268465"/>
            <a:chOff x="4154952" y="2465324"/>
            <a:chExt cx="3968501" cy="301262"/>
          </a:xfrm>
        </p:grpSpPr>
        <p:sp>
          <p:nvSpPr>
            <p:cNvPr id="192" name="箭头: 右 191">
              <a:extLst>
                <a:ext uri="{FF2B5EF4-FFF2-40B4-BE49-F238E27FC236}">
                  <a16:creationId xmlns:a16="http://schemas.microsoft.com/office/drawing/2014/main" id="{D1F228B1-64F3-4728-B820-45B8EE422025}"/>
                </a:ext>
              </a:extLst>
            </p:cNvPr>
            <p:cNvSpPr/>
            <p:nvPr/>
          </p:nvSpPr>
          <p:spPr>
            <a:xfrm rot="10800000">
              <a:off x="4154952" y="2465324"/>
              <a:ext cx="1969847" cy="301261"/>
            </a:xfrm>
            <a:prstGeom prst="rightArrow">
              <a:avLst>
                <a:gd name="adj1" fmla="val 50000"/>
                <a:gd name="adj2" fmla="val 76581"/>
              </a:avLst>
            </a:prstGeom>
            <a:gradFill flip="none" rotWithShape="1">
              <a:gsLst>
                <a:gs pos="0">
                  <a:srgbClr val="FFC000">
                    <a:alpha val="72000"/>
                  </a:srgbClr>
                </a:gs>
                <a:gs pos="67000">
                  <a:schemeClr val="bg1">
                    <a:lumMod val="95000"/>
                    <a:alpha val="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3" name="箭头: 右 192">
              <a:extLst>
                <a:ext uri="{FF2B5EF4-FFF2-40B4-BE49-F238E27FC236}">
                  <a16:creationId xmlns:a16="http://schemas.microsoft.com/office/drawing/2014/main" id="{F60B4623-2AF0-4124-A564-B482D90B4A25}"/>
                </a:ext>
              </a:extLst>
            </p:cNvPr>
            <p:cNvSpPr/>
            <p:nvPr/>
          </p:nvSpPr>
          <p:spPr>
            <a:xfrm>
              <a:off x="6153606" y="2465325"/>
              <a:ext cx="1969847" cy="301261"/>
            </a:xfrm>
            <a:prstGeom prst="rightArrow">
              <a:avLst>
                <a:gd name="adj1" fmla="val 50000"/>
                <a:gd name="adj2" fmla="val 765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4" name="组合 193">
            <a:extLst>
              <a:ext uri="{FF2B5EF4-FFF2-40B4-BE49-F238E27FC236}">
                <a16:creationId xmlns:a16="http://schemas.microsoft.com/office/drawing/2014/main" id="{070E6F54-1A73-41F4-B329-14BB78D26376}"/>
              </a:ext>
            </a:extLst>
          </p:cNvPr>
          <p:cNvGrpSpPr/>
          <p:nvPr/>
        </p:nvGrpSpPr>
        <p:grpSpPr>
          <a:xfrm rot="16200000">
            <a:off x="5853912" y="1344854"/>
            <a:ext cx="1859644" cy="206024"/>
            <a:chOff x="4155281" y="2465325"/>
            <a:chExt cx="3968172" cy="301261"/>
          </a:xfrm>
        </p:grpSpPr>
        <p:sp>
          <p:nvSpPr>
            <p:cNvPr id="195" name="箭头: 右 194">
              <a:extLst>
                <a:ext uri="{FF2B5EF4-FFF2-40B4-BE49-F238E27FC236}">
                  <a16:creationId xmlns:a16="http://schemas.microsoft.com/office/drawing/2014/main" id="{435A6E6B-443D-49FA-B077-D51E51569D32}"/>
                </a:ext>
              </a:extLst>
            </p:cNvPr>
            <p:cNvSpPr/>
            <p:nvPr/>
          </p:nvSpPr>
          <p:spPr>
            <a:xfrm rot="10800000">
              <a:off x="4155281" y="2465325"/>
              <a:ext cx="1969847" cy="301261"/>
            </a:xfrm>
            <a:prstGeom prst="rightArrow">
              <a:avLst>
                <a:gd name="adj1" fmla="val 50000"/>
                <a:gd name="adj2" fmla="val 76581"/>
              </a:avLst>
            </a:prstGeom>
            <a:gradFill flip="none" rotWithShape="1">
              <a:gsLst>
                <a:gs pos="0">
                  <a:srgbClr val="FFC000">
                    <a:alpha val="72000"/>
                  </a:srgbClr>
                </a:gs>
                <a:gs pos="67000">
                  <a:schemeClr val="bg1">
                    <a:lumMod val="95000"/>
                    <a:alpha val="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6" name="箭头: 右 195">
              <a:extLst>
                <a:ext uri="{FF2B5EF4-FFF2-40B4-BE49-F238E27FC236}">
                  <a16:creationId xmlns:a16="http://schemas.microsoft.com/office/drawing/2014/main" id="{AC46830F-8764-472A-B62A-E0F68B25504B}"/>
                </a:ext>
              </a:extLst>
            </p:cNvPr>
            <p:cNvSpPr/>
            <p:nvPr/>
          </p:nvSpPr>
          <p:spPr>
            <a:xfrm>
              <a:off x="6153606" y="2465325"/>
              <a:ext cx="1969847" cy="301261"/>
            </a:xfrm>
            <a:prstGeom prst="rightArrow">
              <a:avLst>
                <a:gd name="adj1" fmla="val 50000"/>
                <a:gd name="adj2" fmla="val 765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7" name="对话气泡: 矩形 196">
            <a:extLst>
              <a:ext uri="{FF2B5EF4-FFF2-40B4-BE49-F238E27FC236}">
                <a16:creationId xmlns:a16="http://schemas.microsoft.com/office/drawing/2014/main" id="{DEA55EE7-412C-4E78-966A-54845AAA7462}"/>
              </a:ext>
            </a:extLst>
          </p:cNvPr>
          <p:cNvSpPr/>
          <p:nvPr/>
        </p:nvSpPr>
        <p:spPr>
          <a:xfrm>
            <a:off x="1635325" y="3005935"/>
            <a:ext cx="1708068" cy="923150"/>
          </a:xfrm>
          <a:prstGeom prst="wedgeRectCallout">
            <a:avLst>
              <a:gd name="adj1" fmla="val 36827"/>
              <a:gd name="adj2" fmla="val -8190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solidFill>
                  <a:schemeClr val="bg1"/>
                </a:solidFill>
              </a:rPr>
              <a:t>盛行东风，将太平洋表层暖海水吹向西太平洋</a:t>
            </a:r>
            <a:endParaRPr lang="zh-CN" altLang="en-US" sz="1600" dirty="0"/>
          </a:p>
        </p:txBody>
      </p:sp>
      <p:sp>
        <p:nvSpPr>
          <p:cNvPr id="198" name="对话气泡: 矩形 197">
            <a:extLst>
              <a:ext uri="{FF2B5EF4-FFF2-40B4-BE49-F238E27FC236}">
                <a16:creationId xmlns:a16="http://schemas.microsoft.com/office/drawing/2014/main" id="{47246D9C-651F-4262-A879-49272E9E1352}"/>
              </a:ext>
            </a:extLst>
          </p:cNvPr>
          <p:cNvSpPr/>
          <p:nvPr/>
        </p:nvSpPr>
        <p:spPr>
          <a:xfrm>
            <a:off x="6776699" y="3010089"/>
            <a:ext cx="1827749" cy="923149"/>
          </a:xfrm>
          <a:prstGeom prst="wedgeRectCallout">
            <a:avLst>
              <a:gd name="adj1" fmla="val -32225"/>
              <a:gd name="adj2" fmla="val -7919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1</a:t>
            </a:r>
            <a:r>
              <a:rPr lang="zh-CN" altLang="en-US" sz="1600" dirty="0"/>
              <a:t>、秘鲁寒流；</a:t>
            </a:r>
            <a:endParaRPr lang="en-US" altLang="zh-CN" sz="1600" dirty="0"/>
          </a:p>
          <a:p>
            <a:r>
              <a:rPr lang="en-US" altLang="zh-CN" sz="1600" dirty="0"/>
              <a:t>2</a:t>
            </a:r>
            <a:r>
              <a:rPr lang="zh-CN" altLang="en-US" sz="1600" dirty="0"/>
              <a:t>、东风引起沿岸冷海水上泛；</a:t>
            </a:r>
          </a:p>
        </p:txBody>
      </p:sp>
      <p:sp>
        <p:nvSpPr>
          <p:cNvPr id="22" name="椭圆 21">
            <a:extLst>
              <a:ext uri="{FF2B5EF4-FFF2-40B4-BE49-F238E27FC236}">
                <a16:creationId xmlns:a16="http://schemas.microsoft.com/office/drawing/2014/main" id="{A8ABA822-D01D-407F-B978-2189148C775C}"/>
              </a:ext>
            </a:extLst>
          </p:cNvPr>
          <p:cNvSpPr/>
          <p:nvPr/>
        </p:nvSpPr>
        <p:spPr>
          <a:xfrm>
            <a:off x="2908783" y="2191556"/>
            <a:ext cx="1114315" cy="779961"/>
          </a:xfrm>
          <a:prstGeom prst="ellipse">
            <a:avLst/>
          </a:prstGeom>
          <a:gradFill flip="none" rotWithShape="1">
            <a:gsLst>
              <a:gs pos="78000">
                <a:schemeClr val="accent2">
                  <a:lumMod val="60000"/>
                  <a:lumOff val="40000"/>
                  <a:alpha val="76000"/>
                </a:schemeClr>
              </a:gs>
              <a:gs pos="49000">
                <a:schemeClr val="accent2">
                  <a:lumMod val="75000"/>
                  <a:alpha val="84000"/>
                </a:schemeClr>
              </a:gs>
              <a:gs pos="0">
                <a:schemeClr val="accent2">
                  <a:lumMod val="50000"/>
                  <a:alpha val="80000"/>
                </a:schemeClr>
              </a:gs>
              <a:gs pos="100000">
                <a:schemeClr val="accent3">
                  <a:lumMod val="60000"/>
                  <a:lumOff val="40000"/>
                </a:schemeClr>
              </a:gs>
            </a:gsLst>
            <a:path path="shape">
              <a:fillToRect l="50000" t="50000" r="50000" b="50000"/>
            </a:path>
            <a:tileRect/>
          </a:gradFill>
          <a:ln>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暖</a:t>
            </a:r>
          </a:p>
        </p:txBody>
      </p:sp>
      <p:sp>
        <p:nvSpPr>
          <p:cNvPr id="23" name="椭圆 22">
            <a:extLst>
              <a:ext uri="{FF2B5EF4-FFF2-40B4-BE49-F238E27FC236}">
                <a16:creationId xmlns:a16="http://schemas.microsoft.com/office/drawing/2014/main" id="{42174677-C687-4A0F-A928-45C77AD444F9}"/>
              </a:ext>
            </a:extLst>
          </p:cNvPr>
          <p:cNvSpPr/>
          <p:nvPr/>
        </p:nvSpPr>
        <p:spPr>
          <a:xfrm>
            <a:off x="6226576" y="2202449"/>
            <a:ext cx="1114315" cy="779961"/>
          </a:xfrm>
          <a:prstGeom prst="ellipse">
            <a:avLst/>
          </a:prstGeom>
          <a:gradFill>
            <a:gsLst>
              <a:gs pos="59000">
                <a:srgbClr val="009900">
                  <a:alpha val="92000"/>
                </a:srgbClr>
              </a:gs>
              <a:gs pos="33000">
                <a:srgbClr val="008000">
                  <a:alpha val="82000"/>
                </a:srgbClr>
              </a:gs>
              <a:gs pos="0">
                <a:srgbClr val="006600">
                  <a:alpha val="80000"/>
                </a:srgbClr>
              </a:gs>
              <a:gs pos="92000">
                <a:srgbClr val="92D050">
                  <a:alpha val="66000"/>
                </a:srgbClr>
              </a:gs>
            </a:gsLst>
            <a:path path="shape">
              <a:fillToRect l="50000" t="50000" r="50000" b="50000"/>
            </a:path>
          </a:gradFill>
          <a:ln>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冷</a:t>
            </a:r>
          </a:p>
        </p:txBody>
      </p:sp>
      <p:pic>
        <p:nvPicPr>
          <p:cNvPr id="3" name="图形 2" descr="太阳">
            <a:extLst>
              <a:ext uri="{FF2B5EF4-FFF2-40B4-BE49-F238E27FC236}">
                <a16:creationId xmlns:a16="http://schemas.microsoft.com/office/drawing/2014/main" id="{2E59FEFE-4ACE-427A-A83D-7862B19457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94249" y="969783"/>
            <a:ext cx="578968" cy="578968"/>
          </a:xfrm>
          <a:prstGeom prst="rect">
            <a:avLst/>
          </a:prstGeom>
        </p:spPr>
      </p:pic>
    </p:spTree>
    <p:extLst>
      <p:ext uri="{BB962C8B-B14F-4D97-AF65-F5344CB8AC3E}">
        <p14:creationId xmlns:p14="http://schemas.microsoft.com/office/powerpoint/2010/main" val="2572916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repeatCount="indefinite"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p:cTn id="7" dur="2000" fill="hold"/>
                                        <p:tgtEl>
                                          <p:spTgt spid="179"/>
                                        </p:tgtEl>
                                        <p:attrNameLst>
                                          <p:attrName>ppt_w</p:attrName>
                                        </p:attrNameLst>
                                      </p:cBhvr>
                                      <p:tavLst>
                                        <p:tav tm="0">
                                          <p:val>
                                            <p:fltVal val="0"/>
                                          </p:val>
                                        </p:tav>
                                        <p:tav tm="100000">
                                          <p:val>
                                            <p:strVal val="#ppt_w"/>
                                          </p:val>
                                        </p:tav>
                                      </p:tavLst>
                                    </p:anim>
                                    <p:anim calcmode="lin" valueType="num">
                                      <p:cBhvr>
                                        <p:cTn id="8" dur="2000" fill="hold"/>
                                        <p:tgtEl>
                                          <p:spTgt spid="179"/>
                                        </p:tgtEl>
                                        <p:attrNameLst>
                                          <p:attrName>ppt_h</p:attrName>
                                        </p:attrNameLst>
                                      </p:cBhvr>
                                      <p:tavLst>
                                        <p:tav tm="0">
                                          <p:val>
                                            <p:fltVal val="0"/>
                                          </p:val>
                                        </p:tav>
                                        <p:tav tm="100000">
                                          <p:val>
                                            <p:strVal val="#ppt_h"/>
                                          </p:val>
                                        </p:tav>
                                      </p:tavLst>
                                    </p:anim>
                                    <p:animEffect transition="in" filter="fade">
                                      <p:cBhvr>
                                        <p:cTn id="9" dur="2000"/>
                                        <p:tgtEl>
                                          <p:spTgt spid="17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animEffect transition="in" filter="fade">
                                      <p:cBhvr>
                                        <p:cTn id="17" dur="500"/>
                                        <p:tgtEl>
                                          <p:spTgt spid="19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8"/>
                                        </p:tgtEl>
                                        <p:attrNameLst>
                                          <p:attrName>style.visibility</p:attrName>
                                        </p:attrNameLst>
                                      </p:cBhvr>
                                      <p:to>
                                        <p:strVal val="visible"/>
                                      </p:to>
                                    </p:set>
                                    <p:animEffect transition="in" filter="fade">
                                      <p:cBhvr>
                                        <p:cTn id="25" dur="500"/>
                                        <p:tgtEl>
                                          <p:spTgt spid="198"/>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repeatCount="indefinite" fill="hold" nodeType="clickEffect">
                                  <p:stCondLst>
                                    <p:cond delay="0"/>
                                  </p:stCondLst>
                                  <p:childTnLst>
                                    <p:set>
                                      <p:cBhvr>
                                        <p:cTn id="29" dur="1" fill="hold">
                                          <p:stCondLst>
                                            <p:cond delay="0"/>
                                          </p:stCondLst>
                                        </p:cTn>
                                        <p:tgtEl>
                                          <p:spTgt spid="184"/>
                                        </p:tgtEl>
                                        <p:attrNameLst>
                                          <p:attrName>style.visibility</p:attrName>
                                        </p:attrNameLst>
                                      </p:cBhvr>
                                      <p:to>
                                        <p:strVal val="visible"/>
                                      </p:to>
                                    </p:set>
                                    <p:anim calcmode="lin" valueType="num">
                                      <p:cBhvr>
                                        <p:cTn id="30" dur="2000" fill="hold"/>
                                        <p:tgtEl>
                                          <p:spTgt spid="184"/>
                                        </p:tgtEl>
                                        <p:attrNameLst>
                                          <p:attrName>ppt_w</p:attrName>
                                        </p:attrNameLst>
                                      </p:cBhvr>
                                      <p:tavLst>
                                        <p:tav tm="0">
                                          <p:val>
                                            <p:fltVal val="0"/>
                                          </p:val>
                                        </p:tav>
                                        <p:tav tm="100000">
                                          <p:val>
                                            <p:strVal val="#ppt_w"/>
                                          </p:val>
                                        </p:tav>
                                      </p:tavLst>
                                    </p:anim>
                                    <p:anim calcmode="lin" valueType="num">
                                      <p:cBhvr>
                                        <p:cTn id="31" dur="2000" fill="hold"/>
                                        <p:tgtEl>
                                          <p:spTgt spid="184"/>
                                        </p:tgtEl>
                                        <p:attrNameLst>
                                          <p:attrName>ppt_h</p:attrName>
                                        </p:attrNameLst>
                                      </p:cBhvr>
                                      <p:tavLst>
                                        <p:tav tm="0">
                                          <p:val>
                                            <p:fltVal val="0"/>
                                          </p:val>
                                        </p:tav>
                                        <p:tav tm="100000">
                                          <p:val>
                                            <p:strVal val="#ppt_h"/>
                                          </p:val>
                                        </p:tav>
                                      </p:tavLst>
                                    </p:anim>
                                    <p:animEffect transition="in" filter="fade">
                                      <p:cBhvr>
                                        <p:cTn id="32" dur="2000"/>
                                        <p:tgtEl>
                                          <p:spTgt spid="184"/>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187"/>
                                        </p:tgtEl>
                                        <p:attrNameLst>
                                          <p:attrName>style.visibility</p:attrName>
                                        </p:attrNameLst>
                                      </p:cBhvr>
                                      <p:to>
                                        <p:strVal val="visible"/>
                                      </p:to>
                                    </p:set>
                                    <p:animEffect transition="in" filter="fade">
                                      <p:cBhvr>
                                        <p:cTn id="35" dur="500"/>
                                        <p:tgtEl>
                                          <p:spTgt spid="187"/>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repeatCount="indefinite" fill="hold" nodeType="clickEffect">
                                  <p:stCondLst>
                                    <p:cond delay="0"/>
                                  </p:stCondLst>
                                  <p:childTnLst>
                                    <p:set>
                                      <p:cBhvr>
                                        <p:cTn id="39" dur="1" fill="hold">
                                          <p:stCondLst>
                                            <p:cond delay="0"/>
                                          </p:stCondLst>
                                        </p:cTn>
                                        <p:tgtEl>
                                          <p:spTgt spid="194"/>
                                        </p:tgtEl>
                                        <p:attrNameLst>
                                          <p:attrName>style.visibility</p:attrName>
                                        </p:attrNameLst>
                                      </p:cBhvr>
                                      <p:to>
                                        <p:strVal val="visible"/>
                                      </p:to>
                                    </p:set>
                                    <p:anim calcmode="lin" valueType="num">
                                      <p:cBhvr>
                                        <p:cTn id="40" dur="2000" fill="hold"/>
                                        <p:tgtEl>
                                          <p:spTgt spid="194"/>
                                        </p:tgtEl>
                                        <p:attrNameLst>
                                          <p:attrName>ppt_w</p:attrName>
                                        </p:attrNameLst>
                                      </p:cBhvr>
                                      <p:tavLst>
                                        <p:tav tm="0">
                                          <p:val>
                                            <p:fltVal val="0"/>
                                          </p:val>
                                        </p:tav>
                                        <p:tav tm="100000">
                                          <p:val>
                                            <p:strVal val="#ppt_w"/>
                                          </p:val>
                                        </p:tav>
                                      </p:tavLst>
                                    </p:anim>
                                    <p:anim calcmode="lin" valueType="num">
                                      <p:cBhvr>
                                        <p:cTn id="41" dur="2000" fill="hold"/>
                                        <p:tgtEl>
                                          <p:spTgt spid="194"/>
                                        </p:tgtEl>
                                        <p:attrNameLst>
                                          <p:attrName>ppt_h</p:attrName>
                                        </p:attrNameLst>
                                      </p:cBhvr>
                                      <p:tavLst>
                                        <p:tav tm="0">
                                          <p:val>
                                            <p:fltVal val="0"/>
                                          </p:val>
                                        </p:tav>
                                        <p:tav tm="100000">
                                          <p:val>
                                            <p:strVal val="#ppt_h"/>
                                          </p:val>
                                        </p:tav>
                                      </p:tavLst>
                                    </p:anim>
                                    <p:animEffect transition="in" filter="fade">
                                      <p:cBhvr>
                                        <p:cTn id="42" dur="2000"/>
                                        <p:tgtEl>
                                          <p:spTgt spid="194"/>
                                        </p:tgtEl>
                                      </p:cBhvr>
                                    </p:animEffect>
                                  </p:childTnLst>
                                </p:cTn>
                              </p:par>
                              <p:par>
                                <p:cTn id="43" presetID="10"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repeatCount="indefinite" fill="hold" nodeType="clickEffect">
                                  <p:stCondLst>
                                    <p:cond delay="0"/>
                                  </p:stCondLst>
                                  <p:childTnLst>
                                    <p:set>
                                      <p:cBhvr>
                                        <p:cTn id="49" dur="1" fill="hold">
                                          <p:stCondLst>
                                            <p:cond delay="0"/>
                                          </p:stCondLst>
                                        </p:cTn>
                                        <p:tgtEl>
                                          <p:spTgt spid="191"/>
                                        </p:tgtEl>
                                        <p:attrNameLst>
                                          <p:attrName>style.visibility</p:attrName>
                                        </p:attrNameLst>
                                      </p:cBhvr>
                                      <p:to>
                                        <p:strVal val="visible"/>
                                      </p:to>
                                    </p:set>
                                    <p:anim calcmode="lin" valueType="num">
                                      <p:cBhvr>
                                        <p:cTn id="50" dur="2000" fill="hold"/>
                                        <p:tgtEl>
                                          <p:spTgt spid="191"/>
                                        </p:tgtEl>
                                        <p:attrNameLst>
                                          <p:attrName>ppt_w</p:attrName>
                                        </p:attrNameLst>
                                      </p:cBhvr>
                                      <p:tavLst>
                                        <p:tav tm="0">
                                          <p:val>
                                            <p:fltVal val="0"/>
                                          </p:val>
                                        </p:tav>
                                        <p:tav tm="100000">
                                          <p:val>
                                            <p:strVal val="#ppt_w"/>
                                          </p:val>
                                        </p:tav>
                                      </p:tavLst>
                                    </p:anim>
                                    <p:anim calcmode="lin" valueType="num">
                                      <p:cBhvr>
                                        <p:cTn id="51" dur="2000" fill="hold"/>
                                        <p:tgtEl>
                                          <p:spTgt spid="191"/>
                                        </p:tgtEl>
                                        <p:attrNameLst>
                                          <p:attrName>ppt_h</p:attrName>
                                        </p:attrNameLst>
                                      </p:cBhvr>
                                      <p:tavLst>
                                        <p:tav tm="0">
                                          <p:val>
                                            <p:fltVal val="0"/>
                                          </p:val>
                                        </p:tav>
                                        <p:tav tm="100000">
                                          <p:val>
                                            <p:strVal val="#ppt_h"/>
                                          </p:val>
                                        </p:tav>
                                      </p:tavLst>
                                    </p:anim>
                                    <p:animEffect transition="in" filter="fade">
                                      <p:cBhvr>
                                        <p:cTn id="52" dur="20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nimBg="1"/>
      <p:bldP spid="197" grpId="0" animBg="1"/>
      <p:bldP spid="198" grpId="0" animBg="1"/>
      <p:bldP spid="22"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AF16CAC-BD94-41DB-9375-492721A661DB}"/>
              </a:ext>
            </a:extLst>
          </p:cNvPr>
          <p:cNvSpPr txBox="1"/>
          <p:nvPr/>
        </p:nvSpPr>
        <p:spPr>
          <a:xfrm>
            <a:off x="3864113" y="72434"/>
            <a:ext cx="1415772" cy="461665"/>
          </a:xfrm>
          <a:prstGeom prst="rect">
            <a:avLst/>
          </a:prstGeom>
          <a:noFill/>
        </p:spPr>
        <p:txBody>
          <a:bodyPr wrap="none" rtlCol="0">
            <a:spAutoFit/>
          </a:bodyPr>
          <a:lstStyle/>
          <a:p>
            <a:r>
              <a:rPr lang="zh-CN" altLang="en-US" sz="2400" dirty="0">
                <a:solidFill>
                  <a:schemeClr val="bg1"/>
                </a:solidFill>
              </a:rPr>
              <a:t>正常年份</a:t>
            </a:r>
          </a:p>
        </p:txBody>
      </p:sp>
      <p:pic>
        <p:nvPicPr>
          <p:cNvPr id="7" name="图片 6">
            <a:extLst>
              <a:ext uri="{FF2B5EF4-FFF2-40B4-BE49-F238E27FC236}">
                <a16:creationId xmlns:a16="http://schemas.microsoft.com/office/drawing/2014/main" id="{EE00A31D-35B4-4CDB-89A2-C217ADF24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114" y="560643"/>
            <a:ext cx="7341769" cy="4164856"/>
          </a:xfrm>
          <a:prstGeom prst="rect">
            <a:avLst/>
          </a:prstGeom>
        </p:spPr>
      </p:pic>
      <p:sp>
        <p:nvSpPr>
          <p:cNvPr id="8" name="对话气泡: 矩形 7">
            <a:extLst>
              <a:ext uri="{FF2B5EF4-FFF2-40B4-BE49-F238E27FC236}">
                <a16:creationId xmlns:a16="http://schemas.microsoft.com/office/drawing/2014/main" id="{1BCB2B0E-812D-4C97-95C6-E638FCC51CCE}"/>
              </a:ext>
            </a:extLst>
          </p:cNvPr>
          <p:cNvSpPr/>
          <p:nvPr/>
        </p:nvSpPr>
        <p:spPr>
          <a:xfrm>
            <a:off x="971600" y="811225"/>
            <a:ext cx="1368152" cy="720080"/>
          </a:xfrm>
          <a:prstGeom prst="wedgeRectCallout">
            <a:avLst>
              <a:gd name="adj1" fmla="val 59538"/>
              <a:gd name="adj2" fmla="val 41604"/>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强降水，形成洪水，影响农业和人类生活</a:t>
            </a:r>
          </a:p>
        </p:txBody>
      </p:sp>
      <p:sp>
        <p:nvSpPr>
          <p:cNvPr id="9" name="对话气泡: 矩形 8">
            <a:extLst>
              <a:ext uri="{FF2B5EF4-FFF2-40B4-BE49-F238E27FC236}">
                <a16:creationId xmlns:a16="http://schemas.microsoft.com/office/drawing/2014/main" id="{60F35767-79FE-4D36-8986-70DA45BA178A}"/>
              </a:ext>
            </a:extLst>
          </p:cNvPr>
          <p:cNvSpPr/>
          <p:nvPr/>
        </p:nvSpPr>
        <p:spPr>
          <a:xfrm>
            <a:off x="6948264" y="811225"/>
            <a:ext cx="1872208" cy="1152128"/>
          </a:xfrm>
          <a:prstGeom prst="wedgeRectCallout">
            <a:avLst>
              <a:gd name="adj1" fmla="val -39445"/>
              <a:gd name="adj2" fmla="val 81789"/>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t>1</a:t>
            </a:r>
            <a:r>
              <a:rPr lang="zh-CN" altLang="en-US" sz="1400" dirty="0"/>
              <a:t>、下沉气流，天气干燥，形成干旱；</a:t>
            </a:r>
            <a:endParaRPr lang="en-US" altLang="zh-CN" sz="1400" dirty="0"/>
          </a:p>
          <a:p>
            <a:r>
              <a:rPr lang="en-US" altLang="zh-CN" sz="1400" dirty="0"/>
              <a:t>2</a:t>
            </a:r>
            <a:r>
              <a:rPr lang="zh-CN" altLang="en-US" sz="1400" dirty="0"/>
              <a:t>、冷海水上泛，带来营养物质，利于渔业发展。</a:t>
            </a:r>
          </a:p>
        </p:txBody>
      </p:sp>
    </p:spTree>
    <p:extLst>
      <p:ext uri="{BB962C8B-B14F-4D97-AF65-F5344CB8AC3E}">
        <p14:creationId xmlns:p14="http://schemas.microsoft.com/office/powerpoint/2010/main" val="3851478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theme/theme1.xml><?xml version="1.0" encoding="utf-8"?>
<a:theme xmlns:a="http://schemas.openxmlformats.org/drawingml/2006/main" name="Office 主题​​">
  <a:themeElements>
    <a:clrScheme name="纸张">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8043</TotalTime>
  <Words>1101</Words>
  <Application>Microsoft Office PowerPoint</Application>
  <PresentationFormat>全屏显示(16:9)</PresentationFormat>
  <Paragraphs>109</Paragraphs>
  <Slides>16</Slides>
  <Notes>14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-apple-system</vt:lpstr>
      <vt:lpstr>等线</vt:lpstr>
      <vt:lpstr>华文彩云</vt:lpstr>
      <vt:lpstr>隶书</vt:lpstr>
      <vt:lpstr>微软雅黑</vt:lpstr>
      <vt:lpstr>Arial</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China</cp:lastModifiedBy>
  <cp:revision>299</cp:revision>
  <dcterms:created xsi:type="dcterms:W3CDTF">2016-04-22T02:36:00Z</dcterms:created>
  <dcterms:modified xsi:type="dcterms:W3CDTF">2020-04-20T13:22:26Z</dcterms:modified>
  <cp:category>PPTS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